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6" r:id="rId1"/>
    <p:sldMasterId id="2147484166" r:id="rId2"/>
  </p:sldMasterIdLst>
  <p:sldIdLst>
    <p:sldId id="256" r:id="rId3"/>
    <p:sldId id="257" r:id="rId4"/>
    <p:sldId id="258" r:id="rId5"/>
    <p:sldId id="259" r:id="rId6"/>
  </p:sldIdLst>
  <p:sldSz cx="12192000" cy="6858000"/>
  <p:notesSz cx="6711950" cy="9845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53" autoAdjust="0"/>
    <p:restoredTop sz="93801" autoAdjust="0"/>
  </p:normalViewPr>
  <p:slideViewPr>
    <p:cSldViewPr snapToGrid="0">
      <p:cViewPr varScale="1">
        <p:scale>
          <a:sx n="122" d="100"/>
          <a:sy n="122" d="100"/>
        </p:scale>
        <p:origin x="150"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5" Type="http://schemas.openxmlformats.org/officeDocument/2006/relationships/slide" Target="slides/slide3.xml"/><Relationship Id="rId1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2120604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2929156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1245955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ja-JP" altLang="en-US"/>
              <a:t>マスター タイトルの書式設定</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1752041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3193363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21784730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8437856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2837423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1396338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33778136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ja-JP" altLang="en-US"/>
              <a:t>マスター タイトルの書式設定</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146265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3577742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22734036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946493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ja-JP" altLang="en-US"/>
              <a:t>マスター タイトルの書式設定</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FCFAD12-30BC-4AE8-A660-0C96BE9B82E4}" type="slidenum">
              <a:rPr kumimoji="1" lang="ja-JP" altLang="en-US" smtClean="0"/>
              <a:t>‹#›</a:t>
            </a:fld>
            <a:endParaRPr kumimoji="1" lang="ja-JP" alt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041048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13912062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ja-JP" altLang="en-US"/>
              <a:t>マスター タイトルの書式設定</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FCFAD12-30BC-4AE8-A660-0C96BE9B82E4}" type="slidenum">
              <a:rPr kumimoji="1" lang="ja-JP" altLang="en-US" smtClean="0"/>
              <a:t>‹#›</a:t>
            </a:fld>
            <a:endParaRPr kumimoji="1" lang="ja-JP" alt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0887373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ja-JP" altLang="en-US"/>
              <a:t>マスター タイトルの書式設定</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26925426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37870526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1419706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2813891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3413987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845127" y="2507552"/>
            <a:ext cx="515620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7552"/>
            <a:ext cx="51816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FCFAD12-30BC-4AE8-A660-0C96BE9B82E4}"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3136636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FCFAD12-30BC-4AE8-A660-0C96BE9B82E4}" type="slidenum">
              <a:rPr kumimoji="1" lang="ja-JP" altLang="en-US" smtClean="0"/>
              <a:t>‹#›</a:t>
            </a:fld>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3618901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2955643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5181600" y="990600"/>
            <a:ext cx="617220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187729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24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1202646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30379827-4D30-49A8-87CB-EB9D227712D8}" type="datetimeFigureOut">
              <a:rPr kumimoji="1" lang="ja-JP" altLang="en-US" smtClean="0"/>
              <a:t>2022/2/27</a:t>
            </a:fld>
            <a:endParaRPr kumimoji="1" lang="ja-JP"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2132464562"/>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30379827-4D30-49A8-87CB-EB9D227712D8}" type="datetimeFigureOut">
              <a:rPr kumimoji="1" lang="ja-JP" altLang="en-US" smtClean="0"/>
              <a:t>2022/2/27</a:t>
            </a:fld>
            <a:endParaRPr kumimoji="1" lang="ja-JP" alt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263303723"/>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 id="2147484178" r:id="rId12"/>
    <p:sldLayoutId id="2147484179" r:id="rId13"/>
    <p:sldLayoutId id="2147484180" r:id="rId14"/>
    <p:sldLayoutId id="2147484181" r:id="rId15"/>
    <p:sldLayoutId id="2147484182" r:id="rId16"/>
  </p:sldLayoutIdLst>
  <p:txStyles>
    <p:titleStyle>
      <a:lvl1pPr algn="l" defTabSz="457200" rtl="0" eaLnBrk="1" latinLnBrk="0" hangingPunct="1">
        <a:spcBef>
          <a:spcPct val="0"/>
        </a:spcBef>
        <a:buNone/>
        <a:defRPr kumimoji="1" sz="3600" kern="1200">
          <a:solidFill>
            <a:schemeClr val="accent2">
              <a:lumMod val="7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AC1AA40E-6E54-4DCB-8F2F-B4FBE7BBA86C}"/>
              </a:ext>
            </a:extLst>
          </p:cNvPr>
          <p:cNvSpPr txBox="1"/>
          <p:nvPr/>
        </p:nvSpPr>
        <p:spPr>
          <a:xfrm>
            <a:off x="2641600" y="216585"/>
            <a:ext cx="7810500" cy="923330"/>
          </a:xfrm>
          <a:prstGeom prst="rect">
            <a:avLst/>
          </a:prstGeom>
          <a:noFill/>
        </p:spPr>
        <p:txBody>
          <a:bodyPr wrap="square">
            <a:spAutoFit/>
          </a:bodyPr>
          <a:lstStyle/>
          <a:p>
            <a:pPr algn="ctr"/>
            <a:r>
              <a:rPr lang="ja-JP" altLang="en-US" dirty="0"/>
              <a:t>令和</a:t>
            </a:r>
            <a:r>
              <a:rPr lang="en-US" altLang="ja-JP" dirty="0"/>
              <a:t>3</a:t>
            </a:r>
            <a:r>
              <a:rPr lang="ja-JP" altLang="en-US" dirty="0"/>
              <a:t>年度</a:t>
            </a:r>
            <a:endParaRPr lang="en-US" altLang="ja-JP" dirty="0"/>
          </a:p>
          <a:p>
            <a:pPr algn="ctr"/>
            <a:r>
              <a:rPr lang="ja-JP" altLang="en-US" dirty="0"/>
              <a:t>「専修学校リカレント教育総合推進プロジェクト」</a:t>
            </a:r>
            <a:endParaRPr lang="en-US" altLang="ja-JP" dirty="0"/>
          </a:p>
          <a:p>
            <a:pPr algn="ctr"/>
            <a:r>
              <a:rPr lang="ja-JP" altLang="en-US" dirty="0"/>
              <a:t>分野横断型リカレント教育プログラムの開発</a:t>
            </a:r>
          </a:p>
        </p:txBody>
      </p:sp>
      <p:sp>
        <p:nvSpPr>
          <p:cNvPr id="7" name="テキスト ボックス 6">
            <a:extLst>
              <a:ext uri="{FF2B5EF4-FFF2-40B4-BE49-F238E27FC236}">
                <a16:creationId xmlns:a16="http://schemas.microsoft.com/office/drawing/2014/main" id="{87DCF062-C617-4FD8-B058-3E26A67D2215}"/>
              </a:ext>
            </a:extLst>
          </p:cNvPr>
          <p:cNvSpPr txBox="1"/>
          <p:nvPr/>
        </p:nvSpPr>
        <p:spPr>
          <a:xfrm>
            <a:off x="2641600" y="2149614"/>
            <a:ext cx="7810500" cy="1708160"/>
          </a:xfrm>
          <a:prstGeom prst="rect">
            <a:avLst/>
          </a:prstGeom>
          <a:noFill/>
        </p:spPr>
        <p:txBody>
          <a:bodyPr wrap="square">
            <a:spAutoFit/>
          </a:bodyPr>
          <a:lstStyle/>
          <a:p>
            <a:pPr algn="ctr">
              <a:lnSpc>
                <a:spcPct val="150000"/>
              </a:lnSpc>
            </a:pPr>
            <a:r>
              <a:rPr lang="ja-JP" altLang="en-US" sz="2400" b="1" dirty="0"/>
              <a:t>工務店の住宅設計技術者を対象とする</a:t>
            </a:r>
            <a:endParaRPr lang="en-US" altLang="ja-JP" sz="2400" b="1" dirty="0"/>
          </a:p>
          <a:p>
            <a:pPr algn="ctr">
              <a:lnSpc>
                <a:spcPct val="150000"/>
              </a:lnSpc>
            </a:pPr>
            <a:r>
              <a:rPr lang="ja-JP" altLang="en-US" sz="2400" b="1" dirty="0"/>
              <a:t>「子育て住環境の提案と設計」に係る教育プログラムの</a:t>
            </a:r>
            <a:endParaRPr lang="en-US" altLang="ja-JP" sz="2400" b="1" dirty="0"/>
          </a:p>
          <a:p>
            <a:pPr algn="ctr">
              <a:lnSpc>
                <a:spcPct val="150000"/>
              </a:lnSpc>
            </a:pPr>
            <a:r>
              <a:rPr lang="ja-JP" altLang="en-US" sz="2400" b="1" dirty="0"/>
              <a:t>開発・実施</a:t>
            </a:r>
          </a:p>
        </p:txBody>
      </p:sp>
      <p:pic>
        <p:nvPicPr>
          <p:cNvPr id="1026" name="Picture 2" descr="一般社団法人 四十万未来研究所">
            <a:extLst>
              <a:ext uri="{FF2B5EF4-FFF2-40B4-BE49-F238E27FC236}">
                <a16:creationId xmlns:a16="http://schemas.microsoft.com/office/drawing/2014/main" id="{8F0F82EC-76EA-48A5-9FD8-38CCEDFEED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0838" y="5341939"/>
            <a:ext cx="4772025" cy="923925"/>
          </a:xfrm>
          <a:prstGeom prst="rect">
            <a:avLst/>
          </a:prstGeom>
          <a:noFill/>
          <a:extLst>
            <a:ext uri="{909E8E84-426E-40DD-AFC4-6F175D3DCCD1}">
              <a14:hiddenFill xmlns:a14="http://schemas.microsoft.com/office/drawing/2010/main">
                <a:solidFill>
                  <a:srgbClr val="FFFFFF"/>
                </a:solidFill>
              </a14:hiddenFill>
            </a:ext>
          </a:extLst>
        </p:spPr>
      </p:pic>
      <p:pic>
        <p:nvPicPr>
          <p:cNvPr id="3" name="ビデオ 2">
            <a:hlinkClick r:id="" action="ppaction://media"/>
            <a:extLst>
              <a:ext uri="{FF2B5EF4-FFF2-40B4-BE49-F238E27FC236}">
                <a16:creationId xmlns:a16="http://schemas.microsoft.com/office/drawing/2014/main" id="{8ADD1C13-3D0F-4508-B0C2-2B7F05E4FA4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505605526"/>
      </p:ext>
    </p:extLst>
  </p:cSld>
  <p:clrMapOvr>
    <a:masterClrMapping/>
  </p:clrMapOvr>
  <mc:AlternateContent xmlns:mc="http://schemas.openxmlformats.org/markup-compatibility/2006" xmlns:p14="http://schemas.microsoft.com/office/powerpoint/2010/main">
    <mc:Choice Requires="p14">
      <p:transition spd="slow" p14:dur="2000" advTm="15265"/>
    </mc:Choice>
    <mc:Fallback xmlns="">
      <p:transition spd="slow" advTm="15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CE563E44-D57E-46D0-967B-FC4264A88DF1}"/>
              </a:ext>
            </a:extLst>
          </p:cNvPr>
          <p:cNvSpPr txBox="1"/>
          <p:nvPr/>
        </p:nvSpPr>
        <p:spPr>
          <a:xfrm>
            <a:off x="4902200" y="362010"/>
            <a:ext cx="3441700" cy="400110"/>
          </a:xfrm>
          <a:prstGeom prst="rect">
            <a:avLst/>
          </a:prstGeom>
          <a:noFill/>
        </p:spPr>
        <p:txBody>
          <a:bodyPr wrap="square" rtlCol="0">
            <a:spAutoFit/>
          </a:bodyPr>
          <a:lstStyle/>
          <a:p>
            <a:r>
              <a:rPr kumimoji="1" lang="ja-JP" altLang="en-US" sz="2000" b="1" u="sng" dirty="0"/>
              <a:t>①事業の概要、背景、目的</a:t>
            </a:r>
          </a:p>
        </p:txBody>
      </p:sp>
      <p:sp>
        <p:nvSpPr>
          <p:cNvPr id="5" name="テキスト ボックス 4">
            <a:extLst>
              <a:ext uri="{FF2B5EF4-FFF2-40B4-BE49-F238E27FC236}">
                <a16:creationId xmlns:a16="http://schemas.microsoft.com/office/drawing/2014/main" id="{CD1967AA-68CF-4D9F-B2CC-BDB03B04C882}"/>
              </a:ext>
            </a:extLst>
          </p:cNvPr>
          <p:cNvSpPr txBox="1"/>
          <p:nvPr/>
        </p:nvSpPr>
        <p:spPr>
          <a:xfrm>
            <a:off x="3187700" y="1003300"/>
            <a:ext cx="7150100" cy="1785104"/>
          </a:xfrm>
          <a:prstGeom prst="rect">
            <a:avLst/>
          </a:prstGeom>
          <a:noFill/>
        </p:spPr>
        <p:txBody>
          <a:bodyPr wrap="square" rtlCol="0">
            <a:spAutoFit/>
          </a:bodyPr>
          <a:lstStyle/>
          <a:p>
            <a:r>
              <a:rPr kumimoji="1" lang="en-US" altLang="ja-JP" sz="2000" b="1" dirty="0">
                <a:latin typeface="+mn-ea"/>
              </a:rPr>
              <a:t>(1)</a:t>
            </a:r>
            <a:r>
              <a:rPr kumimoji="1" lang="ja-JP" altLang="en-US" sz="2000" b="1" dirty="0"/>
              <a:t>事業の背景</a:t>
            </a:r>
            <a:endParaRPr kumimoji="1" lang="en-US" altLang="ja-JP" sz="2000" b="1" dirty="0"/>
          </a:p>
          <a:p>
            <a:pPr marL="266700"/>
            <a:r>
              <a:rPr kumimoji="1" lang="ja-JP" altLang="en-US" dirty="0"/>
              <a:t>●世帯あたりの子どもの平均人数の減少と教育費の増加</a:t>
            </a:r>
            <a:endParaRPr kumimoji="1" lang="en-US" altLang="ja-JP" dirty="0"/>
          </a:p>
          <a:p>
            <a:pPr marL="266700"/>
            <a:r>
              <a:rPr kumimoji="1" lang="ja-JP" altLang="en-US" dirty="0"/>
              <a:t>●住宅建築業界における「子どものための住環境」という付加</a:t>
            </a:r>
            <a:endParaRPr kumimoji="1" lang="en-US" altLang="ja-JP" dirty="0"/>
          </a:p>
          <a:p>
            <a:pPr marL="266700"/>
            <a:r>
              <a:rPr kumimoji="1" lang="ja-JP" altLang="en-US" dirty="0"/>
              <a:t>　価値とハウスメーカーの動き</a:t>
            </a:r>
          </a:p>
          <a:p>
            <a:pPr marL="266700"/>
            <a:r>
              <a:rPr kumimoji="1" lang="ja-JP" altLang="en-US" dirty="0"/>
              <a:t>●時代の要請・変化やニーズへの対応を迫られている地場工務店</a:t>
            </a:r>
            <a:endParaRPr kumimoji="1" lang="en-US" altLang="ja-JP" dirty="0"/>
          </a:p>
          <a:p>
            <a:pPr marL="266700"/>
            <a:r>
              <a:rPr kumimoji="1" lang="ja-JP" altLang="en-US" dirty="0"/>
              <a:t>●地場工務店の発展に向けた課題</a:t>
            </a:r>
          </a:p>
        </p:txBody>
      </p:sp>
      <p:sp>
        <p:nvSpPr>
          <p:cNvPr id="6" name="テキスト ボックス 5">
            <a:extLst>
              <a:ext uri="{FF2B5EF4-FFF2-40B4-BE49-F238E27FC236}">
                <a16:creationId xmlns:a16="http://schemas.microsoft.com/office/drawing/2014/main" id="{9A8630C8-D63F-4C4B-9D7D-86E88CF3931A}"/>
              </a:ext>
            </a:extLst>
          </p:cNvPr>
          <p:cNvSpPr txBox="1"/>
          <p:nvPr/>
        </p:nvSpPr>
        <p:spPr>
          <a:xfrm>
            <a:off x="3187700" y="2843880"/>
            <a:ext cx="7150100" cy="1231106"/>
          </a:xfrm>
          <a:prstGeom prst="rect">
            <a:avLst/>
          </a:prstGeom>
          <a:noFill/>
        </p:spPr>
        <p:txBody>
          <a:bodyPr wrap="square" rtlCol="0">
            <a:spAutoFit/>
          </a:bodyPr>
          <a:lstStyle/>
          <a:p>
            <a:r>
              <a:rPr kumimoji="1" lang="en-US" altLang="ja-JP" sz="2000" b="1" dirty="0">
                <a:latin typeface="+mn-ea"/>
              </a:rPr>
              <a:t>(2)</a:t>
            </a:r>
            <a:r>
              <a:rPr kumimoji="1" lang="ja-JP" altLang="en-US" sz="2000" b="1" dirty="0"/>
              <a:t>事業の目的</a:t>
            </a:r>
            <a:endParaRPr kumimoji="1" lang="en-US" altLang="ja-JP" sz="2000" b="1" dirty="0"/>
          </a:p>
          <a:p>
            <a:pPr marL="266700"/>
            <a:r>
              <a:rPr kumimoji="1" lang="ja-JP" altLang="en-US" b="1" dirty="0"/>
              <a:t>地場工務店の住宅設計技術者や経営者を対象として、子どもの健全な成長を促す「子育て住環境の提案・設計」を主導できる人材の育成を目的とする教育プログラムの開発と実証を実施</a:t>
            </a:r>
            <a:endParaRPr kumimoji="1" lang="en-US" altLang="ja-JP" b="1" dirty="0"/>
          </a:p>
        </p:txBody>
      </p:sp>
      <p:sp>
        <p:nvSpPr>
          <p:cNvPr id="8" name="テキスト ボックス 7">
            <a:extLst>
              <a:ext uri="{FF2B5EF4-FFF2-40B4-BE49-F238E27FC236}">
                <a16:creationId xmlns:a16="http://schemas.microsoft.com/office/drawing/2014/main" id="{C38A1873-B47E-4F39-891E-CE0A93E6B975}"/>
              </a:ext>
            </a:extLst>
          </p:cNvPr>
          <p:cNvSpPr txBox="1"/>
          <p:nvPr/>
        </p:nvSpPr>
        <p:spPr>
          <a:xfrm>
            <a:off x="3187700" y="4130463"/>
            <a:ext cx="7378700" cy="2477601"/>
          </a:xfrm>
          <a:prstGeom prst="rect">
            <a:avLst/>
          </a:prstGeom>
          <a:noFill/>
        </p:spPr>
        <p:txBody>
          <a:bodyPr wrap="square">
            <a:spAutoFit/>
          </a:bodyPr>
          <a:lstStyle/>
          <a:p>
            <a:r>
              <a:rPr lang="en-US" altLang="ja-JP" sz="2000" b="1" dirty="0">
                <a:latin typeface="+mn-ea"/>
              </a:rPr>
              <a:t>(3)</a:t>
            </a:r>
            <a:r>
              <a:rPr lang="ja-JP" altLang="en-US" sz="2000" b="1" dirty="0">
                <a:latin typeface="+mn-ea"/>
              </a:rPr>
              <a:t>教育プログラムの概要</a:t>
            </a:r>
          </a:p>
          <a:p>
            <a:pPr>
              <a:lnSpc>
                <a:spcPct val="150000"/>
              </a:lnSpc>
            </a:pPr>
            <a:r>
              <a:rPr lang="ja-JP" altLang="en-US" b="1" dirty="0">
                <a:latin typeface="+mn-ea"/>
              </a:rPr>
              <a:t>　対象者</a:t>
            </a:r>
            <a:r>
              <a:rPr lang="ja-JP" altLang="en-US" dirty="0">
                <a:latin typeface="+mn-ea"/>
              </a:rPr>
              <a:t>：地場工務店の住宅設計技術者。</a:t>
            </a:r>
            <a:endParaRPr lang="en-US" altLang="ja-JP" dirty="0">
              <a:latin typeface="+mn-ea"/>
            </a:endParaRPr>
          </a:p>
          <a:p>
            <a:r>
              <a:rPr lang="ja-JP" altLang="en-US" dirty="0">
                <a:latin typeface="+mn-ea"/>
              </a:rPr>
              <a:t>　　　　　工務店経営者も対象。</a:t>
            </a:r>
            <a:endParaRPr lang="en-US" altLang="ja-JP" dirty="0">
              <a:latin typeface="+mn-ea"/>
            </a:endParaRPr>
          </a:p>
          <a:p>
            <a:endParaRPr lang="ja-JP" altLang="en-US" dirty="0">
              <a:latin typeface="+mn-ea"/>
            </a:endParaRPr>
          </a:p>
          <a:p>
            <a:r>
              <a:rPr lang="ja-JP" altLang="en-US" b="1" dirty="0">
                <a:latin typeface="+mn-ea"/>
              </a:rPr>
              <a:t>　内容</a:t>
            </a:r>
            <a:r>
              <a:rPr lang="ja-JP" altLang="en-US" dirty="0">
                <a:latin typeface="+mn-ea"/>
              </a:rPr>
              <a:t>：子育て層をターゲットとする</a:t>
            </a:r>
            <a:endParaRPr lang="en-US" altLang="ja-JP" dirty="0">
              <a:latin typeface="+mn-ea"/>
            </a:endParaRPr>
          </a:p>
          <a:p>
            <a:r>
              <a:rPr lang="ja-JP" altLang="en-US" dirty="0">
                <a:latin typeface="+mn-ea"/>
              </a:rPr>
              <a:t>　　　　快適な住環境を提案・設計する</a:t>
            </a:r>
            <a:endParaRPr lang="en-US" altLang="ja-JP" dirty="0">
              <a:latin typeface="+mn-ea"/>
            </a:endParaRPr>
          </a:p>
          <a:p>
            <a:r>
              <a:rPr lang="ja-JP" altLang="en-US" dirty="0">
                <a:latin typeface="+mn-ea"/>
              </a:rPr>
              <a:t>　　　　上で必要となる専門知識と</a:t>
            </a:r>
            <a:endParaRPr lang="en-US" altLang="ja-JP" dirty="0">
              <a:latin typeface="+mn-ea"/>
            </a:endParaRPr>
          </a:p>
          <a:p>
            <a:r>
              <a:rPr lang="ja-JP" altLang="en-US" dirty="0">
                <a:latin typeface="+mn-ea"/>
              </a:rPr>
              <a:t>　　　　スキルを学習する科目群で構成。</a:t>
            </a:r>
          </a:p>
        </p:txBody>
      </p:sp>
      <p:pic>
        <p:nvPicPr>
          <p:cNvPr id="9" name="図 8">
            <a:extLst>
              <a:ext uri="{FF2B5EF4-FFF2-40B4-BE49-F238E27FC236}">
                <a16:creationId xmlns:a16="http://schemas.microsoft.com/office/drawing/2014/main" id="{4E20E043-4A87-4D92-882D-846A3CCAF15F}"/>
              </a:ext>
            </a:extLst>
          </p:cNvPr>
          <p:cNvPicPr>
            <a:picLocks noChangeAspect="1"/>
          </p:cNvPicPr>
          <p:nvPr/>
        </p:nvPicPr>
        <p:blipFill>
          <a:blip r:embed="rId4"/>
          <a:stretch>
            <a:fillRect/>
          </a:stretch>
        </p:blipFill>
        <p:spPr>
          <a:xfrm>
            <a:off x="7531101" y="4647926"/>
            <a:ext cx="3276601" cy="1848065"/>
          </a:xfrm>
          <a:prstGeom prst="rect">
            <a:avLst/>
          </a:prstGeom>
        </p:spPr>
      </p:pic>
      <p:pic>
        <p:nvPicPr>
          <p:cNvPr id="2" name="ビデオ 1">
            <a:hlinkClick r:id="" action="ppaction://media"/>
            <a:extLst>
              <a:ext uri="{FF2B5EF4-FFF2-40B4-BE49-F238E27FC236}">
                <a16:creationId xmlns:a16="http://schemas.microsoft.com/office/drawing/2014/main" id="{7DC1561F-9AC1-4832-B370-2DC99090DED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835289803"/>
      </p:ext>
    </p:extLst>
  </p:cSld>
  <p:clrMapOvr>
    <a:masterClrMapping/>
  </p:clrMapOvr>
  <mc:AlternateContent xmlns:mc="http://schemas.openxmlformats.org/markup-compatibility/2006" xmlns:p14="http://schemas.microsoft.com/office/powerpoint/2010/main">
    <mc:Choice Requires="p14">
      <p:transition spd="slow" p14:dur="2000" advTm="61686"/>
    </mc:Choice>
    <mc:Fallback xmlns="">
      <p:transition spd="slow" advTm="61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C9B33A5-6E57-424E-9C47-259A011D8C73}"/>
              </a:ext>
            </a:extLst>
          </p:cNvPr>
          <p:cNvSpPr txBox="1"/>
          <p:nvPr/>
        </p:nvSpPr>
        <p:spPr>
          <a:xfrm>
            <a:off x="4318000" y="342900"/>
            <a:ext cx="4013200" cy="400110"/>
          </a:xfrm>
          <a:prstGeom prst="rect">
            <a:avLst/>
          </a:prstGeom>
          <a:noFill/>
        </p:spPr>
        <p:txBody>
          <a:bodyPr wrap="square" rtlCol="0">
            <a:spAutoFit/>
          </a:bodyPr>
          <a:lstStyle/>
          <a:p>
            <a:pPr algn="ctr"/>
            <a:r>
              <a:rPr kumimoji="1" lang="ja-JP" altLang="en-US" sz="2000" b="1" u="sng" dirty="0"/>
              <a:t>②今年度に実施した取り組み</a:t>
            </a:r>
          </a:p>
        </p:txBody>
      </p:sp>
      <p:sp>
        <p:nvSpPr>
          <p:cNvPr id="6" name="テキスト ボックス 5">
            <a:extLst>
              <a:ext uri="{FF2B5EF4-FFF2-40B4-BE49-F238E27FC236}">
                <a16:creationId xmlns:a16="http://schemas.microsoft.com/office/drawing/2014/main" id="{66C02DA4-743A-4821-BE67-184283E1D9D6}"/>
              </a:ext>
            </a:extLst>
          </p:cNvPr>
          <p:cNvSpPr txBox="1"/>
          <p:nvPr/>
        </p:nvSpPr>
        <p:spPr>
          <a:xfrm>
            <a:off x="3213100" y="1009710"/>
            <a:ext cx="7035800" cy="3462486"/>
          </a:xfrm>
          <a:prstGeom prst="rect">
            <a:avLst/>
          </a:prstGeom>
          <a:noFill/>
        </p:spPr>
        <p:txBody>
          <a:bodyPr wrap="square">
            <a:spAutoFit/>
          </a:bodyPr>
          <a:lstStyle/>
          <a:p>
            <a:pPr>
              <a:lnSpc>
                <a:spcPct val="150000"/>
              </a:lnSpc>
            </a:pPr>
            <a:r>
              <a:rPr lang="ja-JP" altLang="en-US" sz="2000" b="1" dirty="0">
                <a:latin typeface="+mn-ea"/>
              </a:rPr>
              <a:t>教育プログラムの開発</a:t>
            </a:r>
          </a:p>
          <a:p>
            <a:pPr>
              <a:lnSpc>
                <a:spcPct val="150000"/>
              </a:lnSpc>
            </a:pPr>
            <a:r>
              <a:rPr lang="ja-JP" altLang="en-US" dirty="0">
                <a:latin typeface="+mn-ea"/>
              </a:rPr>
              <a:t>　</a:t>
            </a:r>
            <a:r>
              <a:rPr lang="ja-JP" altLang="en-US" b="1" dirty="0">
                <a:latin typeface="+mn-ea"/>
              </a:rPr>
              <a:t>①カリキュラム確定版の策定</a:t>
            </a:r>
          </a:p>
          <a:p>
            <a:pPr>
              <a:lnSpc>
                <a:spcPct val="150000"/>
              </a:lnSpc>
            </a:pPr>
            <a:r>
              <a:rPr lang="ja-JP" altLang="en-US" b="1" dirty="0">
                <a:latin typeface="+mn-ea"/>
              </a:rPr>
              <a:t>　②シラバス確定版の策定</a:t>
            </a:r>
          </a:p>
          <a:p>
            <a:pPr>
              <a:lnSpc>
                <a:spcPct val="150000"/>
              </a:lnSpc>
            </a:pPr>
            <a:r>
              <a:rPr lang="ja-JP" altLang="en-US" b="1" dirty="0">
                <a:latin typeface="+mn-ea"/>
              </a:rPr>
              <a:t>　③教材開発（ケース演習用・</a:t>
            </a:r>
            <a:r>
              <a:rPr lang="en-US" altLang="ja-JP" b="1" dirty="0">
                <a:latin typeface="+mn-ea"/>
              </a:rPr>
              <a:t>PBL</a:t>
            </a:r>
            <a:r>
              <a:rPr lang="ja-JP" altLang="en-US" b="1" dirty="0">
                <a:latin typeface="+mn-ea"/>
              </a:rPr>
              <a:t>教材・</a:t>
            </a:r>
            <a:r>
              <a:rPr lang="en-US" altLang="ja-JP" b="1" dirty="0">
                <a:latin typeface="+mn-ea"/>
              </a:rPr>
              <a:t>PBL</a:t>
            </a:r>
            <a:r>
              <a:rPr lang="ja-JP" altLang="en-US" b="1" dirty="0">
                <a:latin typeface="+mn-ea"/>
              </a:rPr>
              <a:t>指導ガイド）</a:t>
            </a:r>
          </a:p>
          <a:p>
            <a:pPr marL="444500"/>
            <a:r>
              <a:rPr lang="ja-JP" altLang="en-US" dirty="0">
                <a:latin typeface="+mn-ea"/>
              </a:rPr>
              <a:t>　今年度は、「顧客要求分析・提案（ケース演習）」「子育て住環境設計（ケース演習）」「実践</a:t>
            </a:r>
            <a:r>
              <a:rPr lang="en-US" altLang="ja-JP" dirty="0">
                <a:latin typeface="+mn-ea"/>
              </a:rPr>
              <a:t>PBL</a:t>
            </a:r>
            <a:r>
              <a:rPr lang="ja-JP" altLang="en-US" dirty="0">
                <a:latin typeface="+mn-ea"/>
              </a:rPr>
              <a:t>」「</a:t>
            </a:r>
            <a:r>
              <a:rPr lang="en-US" altLang="ja-JP" dirty="0">
                <a:latin typeface="+mn-ea"/>
              </a:rPr>
              <a:t>PBL</a:t>
            </a:r>
            <a:r>
              <a:rPr lang="ja-JP" altLang="en-US" dirty="0">
                <a:latin typeface="+mn-ea"/>
              </a:rPr>
              <a:t>指導ガイド」を開発。</a:t>
            </a:r>
            <a:endParaRPr lang="en-US" altLang="ja-JP" dirty="0">
              <a:latin typeface="+mn-ea"/>
            </a:endParaRPr>
          </a:p>
          <a:p>
            <a:r>
              <a:rPr lang="ja-JP" altLang="en-US" b="1" dirty="0">
                <a:latin typeface="+mn-ea"/>
              </a:rPr>
              <a:t>　④ｅラーニング教材開発</a:t>
            </a:r>
          </a:p>
          <a:p>
            <a:pPr marL="355600"/>
            <a:r>
              <a:rPr lang="ja-JP" altLang="en-US" dirty="0">
                <a:latin typeface="+mn-ea"/>
              </a:rPr>
              <a:t>　③で開発したケース演習用教材の講義映像、及び「テクノロジー活用」の映像教材を開発し、</a:t>
            </a:r>
            <a:r>
              <a:rPr lang="en-US" altLang="ja-JP" dirty="0">
                <a:latin typeface="+mn-ea"/>
              </a:rPr>
              <a:t>e</a:t>
            </a:r>
            <a:r>
              <a:rPr lang="ja-JP" altLang="en-US" dirty="0">
                <a:latin typeface="+mn-ea"/>
              </a:rPr>
              <a:t>ラーニング化。</a:t>
            </a:r>
          </a:p>
        </p:txBody>
      </p:sp>
      <p:pic>
        <p:nvPicPr>
          <p:cNvPr id="7" name="図 6">
            <a:extLst>
              <a:ext uri="{FF2B5EF4-FFF2-40B4-BE49-F238E27FC236}">
                <a16:creationId xmlns:a16="http://schemas.microsoft.com/office/drawing/2014/main" id="{D9B68D1A-F16C-48CF-91FA-0EBEC09FF964}"/>
              </a:ext>
            </a:extLst>
          </p:cNvPr>
          <p:cNvPicPr>
            <a:picLocks noChangeAspect="1"/>
          </p:cNvPicPr>
          <p:nvPr/>
        </p:nvPicPr>
        <p:blipFill rotWithShape="1">
          <a:blip r:embed="rId4">
            <a:extLst>
              <a:ext uri="{28A0092B-C50C-407E-A947-70E740481C1C}">
                <a14:useLocalDpi xmlns:a14="http://schemas.microsoft.com/office/drawing/2010/main" val="0"/>
              </a:ext>
            </a:extLst>
          </a:blip>
          <a:srcRect t="34082" b="28455"/>
          <a:stretch/>
        </p:blipFill>
        <p:spPr>
          <a:xfrm>
            <a:off x="3365212" y="4544291"/>
            <a:ext cx="2943225" cy="2244436"/>
          </a:xfrm>
          <a:prstGeom prst="rect">
            <a:avLst/>
          </a:prstGeom>
        </p:spPr>
      </p:pic>
      <p:pic>
        <p:nvPicPr>
          <p:cNvPr id="10" name="図 9">
            <a:extLst>
              <a:ext uri="{FF2B5EF4-FFF2-40B4-BE49-F238E27FC236}">
                <a16:creationId xmlns:a16="http://schemas.microsoft.com/office/drawing/2014/main" id="{76CCE824-B4A0-451A-BDA2-878A447CC53C}"/>
              </a:ext>
            </a:extLst>
          </p:cNvPr>
          <p:cNvPicPr>
            <a:picLocks noChangeAspect="1"/>
          </p:cNvPicPr>
          <p:nvPr/>
        </p:nvPicPr>
        <p:blipFill rotWithShape="1">
          <a:blip r:embed="rId5">
            <a:extLst>
              <a:ext uri="{28A0092B-C50C-407E-A947-70E740481C1C}">
                <a14:useLocalDpi xmlns:a14="http://schemas.microsoft.com/office/drawing/2010/main" val="0"/>
              </a:ext>
            </a:extLst>
          </a:blip>
          <a:srcRect t="33778" b="29002"/>
          <a:stretch/>
        </p:blipFill>
        <p:spPr>
          <a:xfrm>
            <a:off x="7078230" y="4544291"/>
            <a:ext cx="2943225" cy="2244436"/>
          </a:xfrm>
          <a:prstGeom prst="rect">
            <a:avLst/>
          </a:prstGeom>
        </p:spPr>
      </p:pic>
      <p:pic>
        <p:nvPicPr>
          <p:cNvPr id="8" name="ビデオ 7">
            <a:hlinkClick r:id="" action="ppaction://media"/>
            <a:extLst>
              <a:ext uri="{FF2B5EF4-FFF2-40B4-BE49-F238E27FC236}">
                <a16:creationId xmlns:a16="http://schemas.microsoft.com/office/drawing/2014/main" id="{FF1570DE-E6E0-45A6-A31A-69AD2FE2905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874642605"/>
      </p:ext>
    </p:extLst>
  </p:cSld>
  <p:clrMapOvr>
    <a:masterClrMapping/>
  </p:clrMapOvr>
  <mc:AlternateContent xmlns:mc="http://schemas.openxmlformats.org/markup-compatibility/2006" xmlns:p14="http://schemas.microsoft.com/office/powerpoint/2010/main">
    <mc:Choice Requires="p14">
      <p:transition spd="slow" p14:dur="2000" advTm="23973"/>
    </mc:Choice>
    <mc:Fallback xmlns="">
      <p:transition spd="slow" advTm="23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DE34023-63A1-41B5-AA94-A30E110E36C3}"/>
              </a:ext>
            </a:extLst>
          </p:cNvPr>
          <p:cNvSpPr txBox="1"/>
          <p:nvPr/>
        </p:nvSpPr>
        <p:spPr>
          <a:xfrm>
            <a:off x="4318000" y="342900"/>
            <a:ext cx="4699000" cy="400110"/>
          </a:xfrm>
          <a:prstGeom prst="rect">
            <a:avLst/>
          </a:prstGeom>
          <a:noFill/>
        </p:spPr>
        <p:txBody>
          <a:bodyPr wrap="square" rtlCol="0">
            <a:spAutoFit/>
          </a:bodyPr>
          <a:lstStyle/>
          <a:p>
            <a:pPr algn="ctr"/>
            <a:r>
              <a:rPr kumimoji="1" lang="ja-JP" altLang="en-US" sz="2000" b="1" u="sng" dirty="0"/>
              <a:t>②今年度に実施した取り組み（続き）</a:t>
            </a:r>
          </a:p>
        </p:txBody>
      </p:sp>
      <p:sp>
        <p:nvSpPr>
          <p:cNvPr id="6" name="テキスト ボックス 5">
            <a:extLst>
              <a:ext uri="{FF2B5EF4-FFF2-40B4-BE49-F238E27FC236}">
                <a16:creationId xmlns:a16="http://schemas.microsoft.com/office/drawing/2014/main" id="{1E74ADFC-5D87-45E8-8824-48230BE3824C}"/>
              </a:ext>
            </a:extLst>
          </p:cNvPr>
          <p:cNvSpPr txBox="1"/>
          <p:nvPr/>
        </p:nvSpPr>
        <p:spPr>
          <a:xfrm>
            <a:off x="3479800" y="895411"/>
            <a:ext cx="6883400" cy="3739485"/>
          </a:xfrm>
          <a:prstGeom prst="rect">
            <a:avLst/>
          </a:prstGeom>
          <a:noFill/>
        </p:spPr>
        <p:txBody>
          <a:bodyPr wrap="square">
            <a:spAutoFit/>
          </a:bodyPr>
          <a:lstStyle/>
          <a:p>
            <a:pPr>
              <a:lnSpc>
                <a:spcPct val="150000"/>
              </a:lnSpc>
            </a:pPr>
            <a:r>
              <a:rPr lang="ja-JP" altLang="en-US" sz="2000" b="1" dirty="0">
                <a:latin typeface="+mn-ea"/>
              </a:rPr>
              <a:t>実証講座の実施</a:t>
            </a:r>
          </a:p>
          <a:p>
            <a:r>
              <a:rPr lang="ja-JP" altLang="en-US" dirty="0">
                <a:latin typeface="+mn-ea"/>
              </a:rPr>
              <a:t>　「実践</a:t>
            </a:r>
            <a:r>
              <a:rPr lang="en-US" altLang="ja-JP" dirty="0">
                <a:latin typeface="+mn-ea"/>
              </a:rPr>
              <a:t>PBL</a:t>
            </a:r>
            <a:r>
              <a:rPr lang="ja-JP" altLang="en-US" dirty="0">
                <a:latin typeface="+mn-ea"/>
              </a:rPr>
              <a:t>」の科目から一部を抽出して実証講座の中核とし、それを実施するために必要な知識等を学習する講義や演習を選定して、一つのまとまりのある講座を構成した。集合学習形式及びオンライン形式によって実施した。アンケート結果や講師の講評等により、教育プログラムの教育効果が確かめられた。</a:t>
            </a:r>
            <a:endParaRPr lang="ja-JP" altLang="en-US" b="1" dirty="0">
              <a:latin typeface="+mn-ea"/>
            </a:endParaRPr>
          </a:p>
          <a:p>
            <a:pPr>
              <a:lnSpc>
                <a:spcPct val="150000"/>
              </a:lnSpc>
            </a:pPr>
            <a:r>
              <a:rPr lang="ja-JP" altLang="en-US" b="1" dirty="0">
                <a:latin typeface="+mn-ea"/>
              </a:rPr>
              <a:t>　①実施日</a:t>
            </a:r>
            <a:endParaRPr lang="en-US" altLang="ja-JP" b="1" dirty="0">
              <a:latin typeface="+mn-ea"/>
            </a:endParaRPr>
          </a:p>
          <a:p>
            <a:pPr marL="444500"/>
            <a:r>
              <a:rPr lang="ja-JP" altLang="en-US" dirty="0">
                <a:latin typeface="+mn-ea"/>
              </a:rPr>
              <a:t>　令和</a:t>
            </a:r>
            <a:r>
              <a:rPr lang="en-US" altLang="ja-JP" dirty="0">
                <a:latin typeface="+mn-ea"/>
              </a:rPr>
              <a:t>3</a:t>
            </a:r>
            <a:r>
              <a:rPr lang="ja-JP" altLang="en-US" dirty="0">
                <a:latin typeface="+mn-ea"/>
              </a:rPr>
              <a:t>年</a:t>
            </a:r>
            <a:r>
              <a:rPr lang="en-US" altLang="ja-JP" dirty="0">
                <a:latin typeface="+mn-ea"/>
              </a:rPr>
              <a:t>12</a:t>
            </a:r>
            <a:r>
              <a:rPr lang="ja-JP" altLang="en-US" dirty="0">
                <a:latin typeface="+mn-ea"/>
              </a:rPr>
              <a:t>月</a:t>
            </a:r>
            <a:r>
              <a:rPr lang="en-US" altLang="ja-JP" dirty="0">
                <a:latin typeface="+mn-ea"/>
              </a:rPr>
              <a:t>1</a:t>
            </a:r>
            <a:r>
              <a:rPr lang="ja-JP" altLang="en-US" dirty="0">
                <a:latin typeface="+mn-ea"/>
              </a:rPr>
              <a:t>日、</a:t>
            </a:r>
            <a:r>
              <a:rPr lang="en-US" altLang="ja-JP" dirty="0">
                <a:latin typeface="+mn-ea"/>
              </a:rPr>
              <a:t>2</a:t>
            </a:r>
            <a:r>
              <a:rPr lang="ja-JP" altLang="en-US" dirty="0">
                <a:latin typeface="+mn-ea"/>
              </a:rPr>
              <a:t>日、令和</a:t>
            </a:r>
            <a:r>
              <a:rPr lang="en-US" altLang="ja-JP" dirty="0">
                <a:latin typeface="+mn-ea"/>
              </a:rPr>
              <a:t>4</a:t>
            </a:r>
            <a:r>
              <a:rPr lang="ja-JP" altLang="en-US" dirty="0">
                <a:latin typeface="+mn-ea"/>
              </a:rPr>
              <a:t>年</a:t>
            </a:r>
            <a:r>
              <a:rPr lang="en-US" altLang="ja-JP" dirty="0">
                <a:latin typeface="+mn-ea"/>
              </a:rPr>
              <a:t>1</a:t>
            </a:r>
            <a:r>
              <a:rPr lang="ja-JP" altLang="en-US" dirty="0">
                <a:latin typeface="+mn-ea"/>
              </a:rPr>
              <a:t>月</a:t>
            </a:r>
            <a:r>
              <a:rPr lang="en-US" altLang="ja-JP" dirty="0">
                <a:latin typeface="+mn-ea"/>
              </a:rPr>
              <a:t>21</a:t>
            </a:r>
            <a:r>
              <a:rPr lang="ja-JP" altLang="en-US" dirty="0">
                <a:latin typeface="+mn-ea"/>
              </a:rPr>
              <a:t>日、</a:t>
            </a:r>
            <a:r>
              <a:rPr lang="en-US" altLang="ja-JP" dirty="0">
                <a:latin typeface="+mn-ea"/>
              </a:rPr>
              <a:t>22</a:t>
            </a:r>
            <a:r>
              <a:rPr lang="ja-JP" altLang="en-US" dirty="0">
                <a:latin typeface="+mn-ea"/>
              </a:rPr>
              <a:t>日</a:t>
            </a:r>
            <a:endParaRPr lang="en-US" altLang="ja-JP" dirty="0">
              <a:latin typeface="+mn-ea"/>
            </a:endParaRPr>
          </a:p>
          <a:p>
            <a:r>
              <a:rPr lang="ja-JP" altLang="en-US" b="1" dirty="0">
                <a:latin typeface="+mn-ea"/>
              </a:rPr>
              <a:t>　②実施時間</a:t>
            </a:r>
          </a:p>
          <a:p>
            <a:pPr marL="444500"/>
            <a:r>
              <a:rPr lang="ja-JP" altLang="en-US" dirty="0">
                <a:latin typeface="+mn-ea"/>
              </a:rPr>
              <a:t>　</a:t>
            </a:r>
            <a:r>
              <a:rPr lang="en-US" altLang="ja-JP" dirty="0">
                <a:latin typeface="+mn-ea"/>
              </a:rPr>
              <a:t>16</a:t>
            </a:r>
            <a:r>
              <a:rPr lang="ja-JP" altLang="en-US" dirty="0">
                <a:latin typeface="+mn-ea"/>
              </a:rPr>
              <a:t>時間（</a:t>
            </a:r>
            <a:r>
              <a:rPr lang="en-US" altLang="ja-JP" dirty="0">
                <a:latin typeface="+mn-ea"/>
              </a:rPr>
              <a:t>4</a:t>
            </a:r>
            <a:r>
              <a:rPr lang="ja-JP" altLang="en-US" dirty="0">
                <a:latin typeface="+mn-ea"/>
              </a:rPr>
              <a:t>時間</a:t>
            </a:r>
            <a:r>
              <a:rPr lang="en-US" altLang="ja-JP" dirty="0">
                <a:latin typeface="+mn-ea"/>
              </a:rPr>
              <a:t>×4</a:t>
            </a:r>
            <a:r>
              <a:rPr lang="ja-JP" altLang="en-US" dirty="0">
                <a:latin typeface="+mn-ea"/>
              </a:rPr>
              <a:t>日間）</a:t>
            </a:r>
            <a:endParaRPr lang="en-US" altLang="ja-JP" dirty="0">
              <a:latin typeface="+mn-ea"/>
            </a:endParaRPr>
          </a:p>
          <a:p>
            <a:r>
              <a:rPr lang="ja-JP" altLang="en-US" b="1" dirty="0">
                <a:latin typeface="+mn-ea"/>
              </a:rPr>
              <a:t>　③受講者</a:t>
            </a:r>
          </a:p>
          <a:p>
            <a:pPr marL="355600"/>
            <a:r>
              <a:rPr lang="ja-JP" altLang="en-US" dirty="0">
                <a:latin typeface="+mn-ea"/>
              </a:rPr>
              <a:t>　地場工務店の住宅設計技術者、工務店経営者等　</a:t>
            </a:r>
            <a:r>
              <a:rPr lang="en-US" altLang="ja-JP" dirty="0">
                <a:latin typeface="+mn-ea"/>
              </a:rPr>
              <a:t>16</a:t>
            </a:r>
            <a:r>
              <a:rPr lang="ja-JP" altLang="en-US" dirty="0">
                <a:latin typeface="+mn-ea"/>
              </a:rPr>
              <a:t>名</a:t>
            </a:r>
          </a:p>
        </p:txBody>
      </p:sp>
      <p:sp>
        <p:nvSpPr>
          <p:cNvPr id="7" name="テキスト ボックス 6">
            <a:extLst>
              <a:ext uri="{FF2B5EF4-FFF2-40B4-BE49-F238E27FC236}">
                <a16:creationId xmlns:a16="http://schemas.microsoft.com/office/drawing/2014/main" id="{F7D706B3-9319-43C8-A47F-4555E35997D6}"/>
              </a:ext>
            </a:extLst>
          </p:cNvPr>
          <p:cNvSpPr txBox="1"/>
          <p:nvPr/>
        </p:nvSpPr>
        <p:spPr>
          <a:xfrm>
            <a:off x="3479800" y="4658387"/>
            <a:ext cx="6883400" cy="515526"/>
          </a:xfrm>
          <a:prstGeom prst="rect">
            <a:avLst/>
          </a:prstGeom>
          <a:noFill/>
        </p:spPr>
        <p:txBody>
          <a:bodyPr wrap="square">
            <a:spAutoFit/>
          </a:bodyPr>
          <a:lstStyle/>
          <a:p>
            <a:pPr algn="ctr">
              <a:lnSpc>
                <a:spcPct val="150000"/>
              </a:lnSpc>
            </a:pPr>
            <a:r>
              <a:rPr lang="ja-JP" altLang="en-US" sz="2000" b="1" u="sng" dirty="0"/>
              <a:t>③事業終了後（</a:t>
            </a:r>
            <a:r>
              <a:rPr lang="en-US" altLang="ja-JP" sz="2000" b="1" u="sng" dirty="0"/>
              <a:t>2022</a:t>
            </a:r>
            <a:r>
              <a:rPr lang="ja-JP" altLang="en-US" sz="2000" b="1" u="sng" dirty="0"/>
              <a:t>年度以降）の取り組み</a:t>
            </a:r>
            <a:endParaRPr lang="en-US" altLang="ja-JP" sz="2000" b="1" u="sng" dirty="0"/>
          </a:p>
        </p:txBody>
      </p:sp>
      <p:sp>
        <p:nvSpPr>
          <p:cNvPr id="8" name="吹き出し: 右矢印 7">
            <a:extLst>
              <a:ext uri="{FF2B5EF4-FFF2-40B4-BE49-F238E27FC236}">
                <a16:creationId xmlns:a16="http://schemas.microsoft.com/office/drawing/2014/main" id="{29D39066-7431-4F22-B04F-C51DF40A97F9}"/>
              </a:ext>
            </a:extLst>
          </p:cNvPr>
          <p:cNvSpPr/>
          <p:nvPr/>
        </p:nvSpPr>
        <p:spPr>
          <a:xfrm>
            <a:off x="3517900" y="5283200"/>
            <a:ext cx="3746500" cy="1384300"/>
          </a:xfrm>
          <a:prstGeom prst="rightArrowCallout">
            <a:avLst>
              <a:gd name="adj1" fmla="val 47018"/>
              <a:gd name="adj2" fmla="val 50000"/>
              <a:gd name="adj3" fmla="val 27763"/>
              <a:gd name="adj4" fmla="val 86271"/>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EB5BF62F-AE0E-4C84-9770-20E4A7E37C1B}"/>
              </a:ext>
            </a:extLst>
          </p:cNvPr>
          <p:cNvSpPr txBox="1"/>
          <p:nvPr/>
        </p:nvSpPr>
        <p:spPr>
          <a:xfrm>
            <a:off x="3619500" y="5308600"/>
            <a:ext cx="3009900" cy="369332"/>
          </a:xfrm>
          <a:prstGeom prst="rect">
            <a:avLst/>
          </a:prstGeom>
          <a:noFill/>
        </p:spPr>
        <p:txBody>
          <a:bodyPr wrap="square">
            <a:spAutoFit/>
          </a:bodyPr>
          <a:lstStyle/>
          <a:p>
            <a:pPr algn="ctr"/>
            <a:r>
              <a:rPr lang="ja-JP" altLang="en-US" u="sng" dirty="0"/>
              <a:t>短期的</a:t>
            </a:r>
            <a:r>
              <a:rPr lang="en-US" altLang="ja-JP" u="sng" dirty="0"/>
              <a:t>(1</a:t>
            </a:r>
            <a:r>
              <a:rPr lang="ja-JP" altLang="en-US" u="sng" dirty="0"/>
              <a:t>～</a:t>
            </a:r>
            <a:r>
              <a:rPr lang="en-US" altLang="ja-JP" u="sng" dirty="0"/>
              <a:t>2</a:t>
            </a:r>
            <a:r>
              <a:rPr lang="ja-JP" altLang="en-US" u="sng" dirty="0"/>
              <a:t>年</a:t>
            </a:r>
            <a:r>
              <a:rPr lang="en-US" altLang="ja-JP" u="sng" dirty="0"/>
              <a:t>)</a:t>
            </a:r>
            <a:r>
              <a:rPr lang="ja-JP" altLang="en-US" u="sng" dirty="0"/>
              <a:t>活用方法</a:t>
            </a:r>
          </a:p>
        </p:txBody>
      </p:sp>
      <p:sp>
        <p:nvSpPr>
          <p:cNvPr id="12" name="テキスト ボックス 11">
            <a:extLst>
              <a:ext uri="{FF2B5EF4-FFF2-40B4-BE49-F238E27FC236}">
                <a16:creationId xmlns:a16="http://schemas.microsoft.com/office/drawing/2014/main" id="{2C817CD4-466C-4B52-ACBC-47095C33923A}"/>
              </a:ext>
            </a:extLst>
          </p:cNvPr>
          <p:cNvSpPr txBox="1"/>
          <p:nvPr/>
        </p:nvSpPr>
        <p:spPr>
          <a:xfrm>
            <a:off x="3517900" y="5677932"/>
            <a:ext cx="3238500" cy="900246"/>
          </a:xfrm>
          <a:prstGeom prst="rect">
            <a:avLst/>
          </a:prstGeom>
          <a:noFill/>
        </p:spPr>
        <p:txBody>
          <a:bodyPr wrap="square">
            <a:spAutoFit/>
          </a:bodyPr>
          <a:lstStyle/>
          <a:p>
            <a:pPr>
              <a:lnSpc>
                <a:spcPct val="150000"/>
              </a:lnSpc>
            </a:pPr>
            <a:r>
              <a:rPr lang="ja-JP" altLang="en-US" sz="1200" b="1" dirty="0">
                <a:latin typeface="+mn-ea"/>
              </a:rPr>
              <a:t>①連携機関へのノウハウ移転と広域実施</a:t>
            </a:r>
            <a:endParaRPr lang="en-US" altLang="ja-JP" sz="1200" b="1" dirty="0">
              <a:latin typeface="+mn-ea"/>
            </a:endParaRPr>
          </a:p>
          <a:p>
            <a:pPr>
              <a:lnSpc>
                <a:spcPct val="150000"/>
              </a:lnSpc>
            </a:pPr>
            <a:r>
              <a:rPr lang="ja-JP" altLang="en-US" sz="1200" b="1" dirty="0">
                <a:latin typeface="+mn-ea"/>
              </a:rPr>
              <a:t>②連携ネットワーク体制の整備と情報交流</a:t>
            </a:r>
            <a:endParaRPr lang="en-US" altLang="ja-JP" sz="1200" b="1" dirty="0">
              <a:latin typeface="+mn-ea"/>
            </a:endParaRPr>
          </a:p>
          <a:p>
            <a:pPr>
              <a:lnSpc>
                <a:spcPct val="150000"/>
              </a:lnSpc>
            </a:pPr>
            <a:r>
              <a:rPr lang="ja-JP" altLang="en-US" sz="1200" b="1" dirty="0">
                <a:latin typeface="+mn-ea"/>
              </a:rPr>
              <a:t>③連携機関以外への事業成果の公開</a:t>
            </a:r>
          </a:p>
        </p:txBody>
      </p:sp>
      <p:sp>
        <p:nvSpPr>
          <p:cNvPr id="13" name="正方形/長方形 12">
            <a:extLst>
              <a:ext uri="{FF2B5EF4-FFF2-40B4-BE49-F238E27FC236}">
                <a16:creationId xmlns:a16="http://schemas.microsoft.com/office/drawing/2014/main" id="{DDC59088-091B-4140-BE6E-96CC7F06F01A}"/>
              </a:ext>
            </a:extLst>
          </p:cNvPr>
          <p:cNvSpPr/>
          <p:nvPr/>
        </p:nvSpPr>
        <p:spPr>
          <a:xfrm>
            <a:off x="7366000" y="5283200"/>
            <a:ext cx="2901950" cy="1384300"/>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43E6742A-464F-4E0E-B575-88337CCE5595}"/>
              </a:ext>
            </a:extLst>
          </p:cNvPr>
          <p:cNvSpPr txBox="1"/>
          <p:nvPr/>
        </p:nvSpPr>
        <p:spPr>
          <a:xfrm>
            <a:off x="7778750" y="5309632"/>
            <a:ext cx="2095500" cy="369332"/>
          </a:xfrm>
          <a:prstGeom prst="rect">
            <a:avLst/>
          </a:prstGeom>
          <a:noFill/>
        </p:spPr>
        <p:txBody>
          <a:bodyPr wrap="square">
            <a:spAutoFit/>
          </a:bodyPr>
          <a:lstStyle/>
          <a:p>
            <a:r>
              <a:rPr lang="ja-JP" altLang="en-US" u="sng" dirty="0"/>
              <a:t>中期的な活用方法</a:t>
            </a:r>
          </a:p>
        </p:txBody>
      </p:sp>
      <p:sp>
        <p:nvSpPr>
          <p:cNvPr id="17" name="テキスト ボックス 16">
            <a:extLst>
              <a:ext uri="{FF2B5EF4-FFF2-40B4-BE49-F238E27FC236}">
                <a16:creationId xmlns:a16="http://schemas.microsoft.com/office/drawing/2014/main" id="{4C3AC9DD-2C14-4097-ABB6-B248A3548BF9}"/>
              </a:ext>
            </a:extLst>
          </p:cNvPr>
          <p:cNvSpPr txBox="1"/>
          <p:nvPr/>
        </p:nvSpPr>
        <p:spPr>
          <a:xfrm>
            <a:off x="7366000" y="5722204"/>
            <a:ext cx="2901950" cy="830997"/>
          </a:xfrm>
          <a:prstGeom prst="rect">
            <a:avLst/>
          </a:prstGeom>
          <a:noFill/>
        </p:spPr>
        <p:txBody>
          <a:bodyPr wrap="square">
            <a:spAutoFit/>
          </a:bodyPr>
          <a:lstStyle/>
          <a:p>
            <a:r>
              <a:rPr lang="ja-JP" altLang="en-US" sz="1200" b="1" dirty="0"/>
              <a:t>本研究所と連携ネットワークが中心</a:t>
            </a:r>
            <a:r>
              <a:rPr lang="ja-JP" altLang="en-US" sz="1200" dirty="0"/>
              <a:t>となって、連携機関以外の</a:t>
            </a:r>
            <a:r>
              <a:rPr lang="ja-JP" altLang="en-US" sz="1200" b="1" dirty="0"/>
              <a:t>専門学校へ教育プログラムに係る実施ノウハウを移転する活動を展開。</a:t>
            </a:r>
          </a:p>
        </p:txBody>
      </p:sp>
      <p:pic>
        <p:nvPicPr>
          <p:cNvPr id="2" name="ビデオ 1">
            <a:hlinkClick r:id="" action="ppaction://media"/>
            <a:extLst>
              <a:ext uri="{FF2B5EF4-FFF2-40B4-BE49-F238E27FC236}">
                <a16:creationId xmlns:a16="http://schemas.microsoft.com/office/drawing/2014/main" id="{70D639EC-FB1F-4F1E-93AB-A0D1114809B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4024537567"/>
      </p:ext>
    </p:extLst>
  </p:cSld>
  <p:clrMapOvr>
    <a:masterClrMapping/>
  </p:clrMapOvr>
  <mc:AlternateContent xmlns:mc="http://schemas.openxmlformats.org/markup-compatibility/2006" xmlns:p14="http://schemas.microsoft.com/office/powerpoint/2010/main">
    <mc:Choice Requires="p14">
      <p:transition spd="slow" p14:dur="2000" advTm="84544"/>
    </mc:Choice>
    <mc:Fallback xmlns="">
      <p:transition spd="slow" advTm="84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ウィスプ">
  <a:themeElements>
    <a:clrScheme name="ウィスプ">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ウィスプ">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ウィスプ">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docProps/app.xml><?xml version="1.0" encoding="utf-8"?>
<Properties xmlns="http://schemas.openxmlformats.org/officeDocument/2006/extended-properties" xmlns:vt="http://schemas.openxmlformats.org/officeDocument/2006/docPropsVTypes">
  <Template>TM02900720[[fn=インテグラル]]</Template>
  <TotalTime>214</TotalTime>
  <Words>569</Words>
  <Application>Microsoft Office PowerPoint</Application>
  <PresentationFormat>ワイド画面</PresentationFormat>
  <Paragraphs>47</Paragraphs>
  <Slides>4</Slides>
  <Notes>0</Notes>
  <HiddenSlides>0</HiddenSlides>
  <MMClips>4</MMClips>
  <ScaleCrop>false</ScaleCrop>
  <HeadingPairs>
    <vt:vector size="6" baseType="variant">
      <vt:variant>
        <vt:lpstr>使用されているフォント</vt:lpstr>
      </vt:variant>
      <vt:variant>
        <vt:i4>7</vt:i4>
      </vt:variant>
      <vt:variant>
        <vt:lpstr>テーマ</vt:lpstr>
      </vt:variant>
      <vt:variant>
        <vt:i4>2</vt:i4>
      </vt:variant>
      <vt:variant>
        <vt:lpstr>スライド タイトル</vt:lpstr>
      </vt:variant>
      <vt:variant>
        <vt:i4>4</vt:i4>
      </vt:variant>
    </vt:vector>
  </HeadingPairs>
  <TitlesOfParts>
    <vt:vector size="13" baseType="lpstr">
      <vt:lpstr>メイリオ</vt:lpstr>
      <vt:lpstr>Arial</vt:lpstr>
      <vt:lpstr>Calibri</vt:lpstr>
      <vt:lpstr>Calibri Light</vt:lpstr>
      <vt:lpstr>Century Gothic</vt:lpstr>
      <vt:lpstr>Wingdings 2</vt:lpstr>
      <vt:lpstr>Wingdings 3</vt:lpstr>
      <vt:lpstr>HDOfficeLightV0</vt:lpstr>
      <vt:lpstr>ウィスプ</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（一社）四十万未来研究所</dc:creator>
  <cp:lastModifiedBy>user</cp:lastModifiedBy>
  <cp:revision>12</cp:revision>
  <cp:lastPrinted>2021-02-08T05:47:20Z</cp:lastPrinted>
  <dcterms:created xsi:type="dcterms:W3CDTF">2021-02-08T03:43:31Z</dcterms:created>
  <dcterms:modified xsi:type="dcterms:W3CDTF">2022-02-27T04:18:42Z</dcterms:modified>
</cp:coreProperties>
</file>