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6" r:id="rId1"/>
    <p:sldMasterId id="2147484166" r:id="rId2"/>
  </p:sldMasterIdLst>
  <p:sldIdLst>
    <p:sldId id="256" r:id="rId3"/>
    <p:sldId id="257" r:id="rId4"/>
    <p:sldId id="258" r:id="rId5"/>
    <p:sldId id="259" r:id="rId6"/>
  </p:sldIdLst>
  <p:sldSz cx="12192000" cy="6858000"/>
  <p:notesSz cx="6711950" cy="9845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3" autoAdjust="0"/>
    <p:restoredTop sz="93801" autoAdjust="0"/>
  </p:normalViewPr>
  <p:slideViewPr>
    <p:cSldViewPr snapToGrid="0">
      <p:cViewPr varScale="1">
        <p:scale>
          <a:sx n="122" d="100"/>
          <a:sy n="122" d="100"/>
        </p:scale>
        <p:origin x="15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12060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92915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24595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405060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84337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419400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384090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749763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593334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89011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40960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577742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617552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663725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CFAD12-30BC-4AE8-A660-0C96BE9B82E4}"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40219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426367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7891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4123175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58784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97665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81389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341398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13663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61890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95564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877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0379827-4D30-49A8-87CB-EB9D227712D8}" type="datetimeFigureOut">
              <a:rPr kumimoji="1" lang="ja-JP" altLang="en-US" smtClean="0"/>
              <a:t>2022/2/27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20264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213246456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0379827-4D30-49A8-87CB-EB9D227712D8}" type="datetimeFigureOut">
              <a:rPr kumimoji="1" lang="ja-JP" altLang="en-US" smtClean="0"/>
              <a:t>2022/2/27</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FCFAD12-30BC-4AE8-A660-0C96BE9B82E4}" type="slidenum">
              <a:rPr kumimoji="1" lang="ja-JP" altLang="en-US" smtClean="0"/>
              <a:t>‹#›</a:t>
            </a:fld>
            <a:endParaRPr kumimoji="1" lang="ja-JP" altLang="en-US"/>
          </a:p>
        </p:txBody>
      </p:sp>
    </p:spTree>
    <p:extLst>
      <p:ext uri="{BB962C8B-B14F-4D97-AF65-F5344CB8AC3E}">
        <p14:creationId xmlns:p14="http://schemas.microsoft.com/office/powerpoint/2010/main" val="1246242784"/>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Lst>
  <p:txStyles>
    <p:title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1AA40E-6E54-4DCB-8F2F-B4FBE7BBA86C}"/>
              </a:ext>
            </a:extLst>
          </p:cNvPr>
          <p:cNvSpPr txBox="1"/>
          <p:nvPr/>
        </p:nvSpPr>
        <p:spPr>
          <a:xfrm>
            <a:off x="2641600" y="216585"/>
            <a:ext cx="7810500" cy="923330"/>
          </a:xfrm>
          <a:prstGeom prst="rect">
            <a:avLst/>
          </a:prstGeom>
          <a:noFill/>
        </p:spPr>
        <p:txBody>
          <a:bodyPr wrap="square">
            <a:spAutoFit/>
          </a:bodyPr>
          <a:lstStyle/>
          <a:p>
            <a:pPr algn="ctr"/>
            <a:r>
              <a:rPr lang="ja-JP" altLang="en-US" dirty="0"/>
              <a:t>令和</a:t>
            </a:r>
            <a:r>
              <a:rPr lang="en-US" altLang="ja-JP" dirty="0"/>
              <a:t>3</a:t>
            </a:r>
            <a:r>
              <a:rPr lang="ja-JP" altLang="en-US" dirty="0"/>
              <a:t>年度</a:t>
            </a:r>
            <a:endParaRPr lang="en-US" altLang="ja-JP" dirty="0"/>
          </a:p>
          <a:p>
            <a:pPr algn="ctr"/>
            <a:r>
              <a:rPr lang="ja-JP" altLang="en-US" dirty="0"/>
              <a:t>「専修学校による地域産業中核的人材養成事業」</a:t>
            </a:r>
            <a:endParaRPr lang="en-US" altLang="ja-JP" dirty="0"/>
          </a:p>
          <a:p>
            <a:pPr algn="ctr"/>
            <a:r>
              <a:rPr lang="en-US" altLang="ja-JP" dirty="0"/>
              <a:t>Society5.0</a:t>
            </a:r>
            <a:r>
              <a:rPr lang="ja-JP" altLang="en-US" dirty="0"/>
              <a:t>等対応カリキュラムの開発・実証</a:t>
            </a:r>
          </a:p>
        </p:txBody>
      </p:sp>
      <p:sp>
        <p:nvSpPr>
          <p:cNvPr id="7" name="テキスト ボックス 6">
            <a:extLst>
              <a:ext uri="{FF2B5EF4-FFF2-40B4-BE49-F238E27FC236}">
                <a16:creationId xmlns:a16="http://schemas.microsoft.com/office/drawing/2014/main" id="{87DCF062-C617-4FD8-B058-3E26A67D2215}"/>
              </a:ext>
            </a:extLst>
          </p:cNvPr>
          <p:cNvSpPr txBox="1"/>
          <p:nvPr/>
        </p:nvSpPr>
        <p:spPr>
          <a:xfrm>
            <a:off x="2641600" y="2149614"/>
            <a:ext cx="7810500" cy="1708160"/>
          </a:xfrm>
          <a:prstGeom prst="rect">
            <a:avLst/>
          </a:prstGeom>
          <a:noFill/>
        </p:spPr>
        <p:txBody>
          <a:bodyPr wrap="square">
            <a:spAutoFit/>
          </a:bodyPr>
          <a:lstStyle/>
          <a:p>
            <a:pPr algn="ctr">
              <a:lnSpc>
                <a:spcPct val="150000"/>
              </a:lnSpc>
            </a:pPr>
            <a:r>
              <a:rPr lang="en-US" altLang="ja-JP" sz="2400" b="1" dirty="0"/>
              <a:t>AI</a:t>
            </a:r>
            <a:r>
              <a:rPr lang="ja-JP" altLang="en-US" sz="2400" b="1" dirty="0"/>
              <a:t>等の活用による</a:t>
            </a:r>
            <a:r>
              <a:rPr lang="en-US" altLang="ja-JP" sz="2400" b="1" dirty="0"/>
              <a:t>Society5.0</a:t>
            </a:r>
            <a:r>
              <a:rPr lang="ja-JP" altLang="en-US" sz="2400" b="1" dirty="0"/>
              <a:t>における</a:t>
            </a:r>
            <a:endParaRPr lang="en-US" altLang="ja-JP" sz="2400" b="1" dirty="0"/>
          </a:p>
          <a:p>
            <a:pPr algn="ctr">
              <a:lnSpc>
                <a:spcPct val="150000"/>
              </a:lnSpc>
            </a:pPr>
            <a:r>
              <a:rPr lang="ja-JP" altLang="en-US" sz="2400" b="1" dirty="0"/>
              <a:t>スマートリビング実現を主導する住環境設計分野の</a:t>
            </a:r>
            <a:endParaRPr lang="en-US" altLang="ja-JP" sz="2400" b="1" dirty="0"/>
          </a:p>
          <a:p>
            <a:pPr algn="ctr">
              <a:lnSpc>
                <a:spcPct val="150000"/>
              </a:lnSpc>
            </a:pPr>
            <a:r>
              <a:rPr lang="ja-JP" altLang="en-US" sz="2400" b="1" dirty="0"/>
              <a:t>人材育成プログラムの開発と実証</a:t>
            </a:r>
          </a:p>
        </p:txBody>
      </p:sp>
      <p:pic>
        <p:nvPicPr>
          <p:cNvPr id="1026" name="Picture 2" descr="一般社団法人 四十万未来研究所">
            <a:extLst>
              <a:ext uri="{FF2B5EF4-FFF2-40B4-BE49-F238E27FC236}">
                <a16:creationId xmlns:a16="http://schemas.microsoft.com/office/drawing/2014/main" id="{8F0F82EC-76EA-48A5-9FD8-38CCEDFEE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838" y="5341939"/>
            <a:ext cx="47720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2" name="ビデオ 1">
            <a:hlinkClick r:id="" action="ppaction://media"/>
            <a:extLst>
              <a:ext uri="{FF2B5EF4-FFF2-40B4-BE49-F238E27FC236}">
                <a16:creationId xmlns:a16="http://schemas.microsoft.com/office/drawing/2014/main" id="{9EEA817B-0507-41CD-80D6-EF246257C1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05605526"/>
      </p:ext>
    </p:extLst>
  </p:cSld>
  <p:clrMapOvr>
    <a:masterClrMapping/>
  </p:clrMapOvr>
  <mc:AlternateContent xmlns:mc="http://schemas.openxmlformats.org/markup-compatibility/2006" xmlns:p14="http://schemas.microsoft.com/office/powerpoint/2010/main">
    <mc:Choice Requires="p14">
      <p:transition spd="slow" p14:dur="2000" advTm="17311"/>
    </mc:Choice>
    <mc:Fallback xmlns="">
      <p:transition spd="slow" advTm="1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E563E44-D57E-46D0-967B-FC4264A88DF1}"/>
              </a:ext>
            </a:extLst>
          </p:cNvPr>
          <p:cNvSpPr txBox="1"/>
          <p:nvPr/>
        </p:nvSpPr>
        <p:spPr>
          <a:xfrm>
            <a:off x="4902200" y="362010"/>
            <a:ext cx="3441700" cy="400110"/>
          </a:xfrm>
          <a:prstGeom prst="rect">
            <a:avLst/>
          </a:prstGeom>
          <a:noFill/>
        </p:spPr>
        <p:txBody>
          <a:bodyPr wrap="square" rtlCol="0">
            <a:spAutoFit/>
          </a:bodyPr>
          <a:lstStyle/>
          <a:p>
            <a:r>
              <a:rPr kumimoji="1" lang="ja-JP" altLang="en-US" sz="2000" b="1" u="sng" dirty="0"/>
              <a:t>①事業の概要、背景、目的</a:t>
            </a:r>
          </a:p>
        </p:txBody>
      </p:sp>
      <p:sp>
        <p:nvSpPr>
          <p:cNvPr id="5" name="テキスト ボックス 4">
            <a:extLst>
              <a:ext uri="{FF2B5EF4-FFF2-40B4-BE49-F238E27FC236}">
                <a16:creationId xmlns:a16="http://schemas.microsoft.com/office/drawing/2014/main" id="{CD1967AA-68CF-4D9F-B2CC-BDB03B04C882}"/>
              </a:ext>
            </a:extLst>
          </p:cNvPr>
          <p:cNvSpPr txBox="1"/>
          <p:nvPr/>
        </p:nvSpPr>
        <p:spPr>
          <a:xfrm>
            <a:off x="3187700" y="1003300"/>
            <a:ext cx="7150100" cy="1785104"/>
          </a:xfrm>
          <a:prstGeom prst="rect">
            <a:avLst/>
          </a:prstGeom>
          <a:noFill/>
        </p:spPr>
        <p:txBody>
          <a:bodyPr wrap="square" rtlCol="0">
            <a:spAutoFit/>
          </a:bodyPr>
          <a:lstStyle/>
          <a:p>
            <a:r>
              <a:rPr kumimoji="1" lang="en-US" altLang="ja-JP" sz="2000" b="1" dirty="0">
                <a:latin typeface="+mn-ea"/>
              </a:rPr>
              <a:t>(1)</a:t>
            </a:r>
            <a:r>
              <a:rPr kumimoji="1" lang="ja-JP" altLang="en-US" sz="2000" b="1" dirty="0"/>
              <a:t>事業の背景</a:t>
            </a:r>
            <a:endParaRPr kumimoji="1" lang="en-US" altLang="ja-JP" sz="2000" b="1" dirty="0"/>
          </a:p>
          <a:p>
            <a:pPr marL="266700"/>
            <a:r>
              <a:rPr kumimoji="1" lang="ja-JP" altLang="en-US" dirty="0"/>
              <a:t>●スマートシティプロジェクトの進展</a:t>
            </a:r>
            <a:endParaRPr kumimoji="1" lang="en-US" altLang="ja-JP" dirty="0"/>
          </a:p>
          <a:p>
            <a:pPr marL="266700"/>
            <a:r>
              <a:rPr kumimoji="1" lang="ja-JP" altLang="en-US" dirty="0"/>
              <a:t>●我が国における「スーパーシティ」構想</a:t>
            </a:r>
          </a:p>
          <a:p>
            <a:pPr marL="266700"/>
            <a:r>
              <a:rPr kumimoji="1" lang="ja-JP" altLang="en-US" dirty="0"/>
              <a:t>●設計業務における</a:t>
            </a:r>
            <a:r>
              <a:rPr kumimoji="1" lang="en-US" altLang="ja-JP" dirty="0"/>
              <a:t>ICT</a:t>
            </a:r>
            <a:r>
              <a:rPr kumimoji="1" lang="ja-JP" altLang="en-US" dirty="0"/>
              <a:t>や</a:t>
            </a:r>
            <a:r>
              <a:rPr kumimoji="1" lang="en-US" altLang="ja-JP" dirty="0"/>
              <a:t>AI</a:t>
            </a:r>
            <a:r>
              <a:rPr kumimoji="1" lang="ja-JP" altLang="en-US" dirty="0"/>
              <a:t>の活用</a:t>
            </a:r>
            <a:endParaRPr kumimoji="1" lang="en-US" altLang="ja-JP" dirty="0"/>
          </a:p>
          <a:p>
            <a:pPr marL="266700"/>
            <a:r>
              <a:rPr kumimoji="1" lang="ja-JP" altLang="en-US" dirty="0"/>
              <a:t>●スーパーシティの中のスマートリビングを実現する</a:t>
            </a:r>
            <a:endParaRPr kumimoji="1" lang="en-US" altLang="ja-JP" dirty="0"/>
          </a:p>
          <a:p>
            <a:pPr marL="266700"/>
            <a:r>
              <a:rPr kumimoji="1" lang="ja-JP" altLang="en-US" dirty="0"/>
              <a:t>　人材の必要性</a:t>
            </a:r>
          </a:p>
        </p:txBody>
      </p:sp>
      <p:sp>
        <p:nvSpPr>
          <p:cNvPr id="6" name="テキスト ボックス 5">
            <a:extLst>
              <a:ext uri="{FF2B5EF4-FFF2-40B4-BE49-F238E27FC236}">
                <a16:creationId xmlns:a16="http://schemas.microsoft.com/office/drawing/2014/main" id="{9A8630C8-D63F-4C4B-9D7D-86E88CF3931A}"/>
              </a:ext>
            </a:extLst>
          </p:cNvPr>
          <p:cNvSpPr txBox="1"/>
          <p:nvPr/>
        </p:nvSpPr>
        <p:spPr>
          <a:xfrm>
            <a:off x="3187700" y="2843880"/>
            <a:ext cx="7150100" cy="1231106"/>
          </a:xfrm>
          <a:prstGeom prst="rect">
            <a:avLst/>
          </a:prstGeom>
          <a:noFill/>
        </p:spPr>
        <p:txBody>
          <a:bodyPr wrap="square" rtlCol="0">
            <a:spAutoFit/>
          </a:bodyPr>
          <a:lstStyle/>
          <a:p>
            <a:r>
              <a:rPr kumimoji="1" lang="en-US" altLang="ja-JP" sz="2000" b="1" dirty="0">
                <a:latin typeface="+mn-ea"/>
              </a:rPr>
              <a:t>(2)</a:t>
            </a:r>
            <a:r>
              <a:rPr kumimoji="1" lang="ja-JP" altLang="en-US" sz="2000" b="1" dirty="0"/>
              <a:t>事業の目的</a:t>
            </a:r>
            <a:endParaRPr kumimoji="1" lang="en-US" altLang="ja-JP" sz="2000" b="1" dirty="0"/>
          </a:p>
          <a:p>
            <a:pPr marL="266700"/>
            <a:r>
              <a:rPr kumimoji="1" lang="ja-JP" altLang="en-US" b="1" dirty="0"/>
              <a:t>建築関連の専門学校卒業生や若手の建築関連人材を対象に、スマートシティの中のスマートリビングを実現する住環境設計を主導できる人材の育成を目的とする教育プログラムの開発と実証</a:t>
            </a:r>
            <a:endParaRPr kumimoji="1" lang="en-US" altLang="ja-JP" b="1" dirty="0"/>
          </a:p>
        </p:txBody>
      </p:sp>
      <p:sp>
        <p:nvSpPr>
          <p:cNvPr id="8" name="テキスト ボックス 7">
            <a:extLst>
              <a:ext uri="{FF2B5EF4-FFF2-40B4-BE49-F238E27FC236}">
                <a16:creationId xmlns:a16="http://schemas.microsoft.com/office/drawing/2014/main" id="{C38A1873-B47E-4F39-891E-CE0A93E6B975}"/>
              </a:ext>
            </a:extLst>
          </p:cNvPr>
          <p:cNvSpPr txBox="1"/>
          <p:nvPr/>
        </p:nvSpPr>
        <p:spPr>
          <a:xfrm>
            <a:off x="3187700" y="4130463"/>
            <a:ext cx="7378700" cy="2477601"/>
          </a:xfrm>
          <a:prstGeom prst="rect">
            <a:avLst/>
          </a:prstGeom>
          <a:noFill/>
        </p:spPr>
        <p:txBody>
          <a:bodyPr wrap="square">
            <a:spAutoFit/>
          </a:bodyPr>
          <a:lstStyle/>
          <a:p>
            <a:r>
              <a:rPr lang="en-US" altLang="ja-JP" sz="2000" b="1" dirty="0">
                <a:latin typeface="+mn-ea"/>
              </a:rPr>
              <a:t>(3)</a:t>
            </a:r>
            <a:r>
              <a:rPr lang="ja-JP" altLang="en-US" sz="2000" b="1" dirty="0">
                <a:latin typeface="+mn-ea"/>
              </a:rPr>
              <a:t>教育プログラムの概要</a:t>
            </a:r>
          </a:p>
          <a:p>
            <a:pPr>
              <a:lnSpc>
                <a:spcPct val="150000"/>
              </a:lnSpc>
            </a:pPr>
            <a:r>
              <a:rPr lang="ja-JP" altLang="en-US" b="1" dirty="0">
                <a:latin typeface="+mn-ea"/>
              </a:rPr>
              <a:t>　対象者</a:t>
            </a:r>
            <a:r>
              <a:rPr lang="ja-JP" altLang="en-US" dirty="0">
                <a:latin typeface="+mn-ea"/>
              </a:rPr>
              <a:t>：建築関連の専門学校卒業生や</a:t>
            </a:r>
            <a:endParaRPr lang="en-US" altLang="ja-JP" dirty="0">
              <a:latin typeface="+mn-ea"/>
            </a:endParaRPr>
          </a:p>
          <a:p>
            <a:r>
              <a:rPr lang="ja-JP" altLang="en-US" dirty="0">
                <a:latin typeface="+mn-ea"/>
              </a:rPr>
              <a:t>　　　　　若手の設計・デザイン関連人材等</a:t>
            </a:r>
          </a:p>
          <a:p>
            <a:r>
              <a:rPr lang="ja-JP" altLang="en-US" b="1" dirty="0">
                <a:latin typeface="+mn-ea"/>
              </a:rPr>
              <a:t>　内容</a:t>
            </a:r>
            <a:r>
              <a:rPr lang="ja-JP" altLang="en-US" dirty="0">
                <a:latin typeface="+mn-ea"/>
              </a:rPr>
              <a:t>：スーパーシティの中のスマートリビングを実現するために</a:t>
            </a:r>
            <a:endParaRPr lang="en-US" altLang="ja-JP" dirty="0">
              <a:latin typeface="+mn-ea"/>
            </a:endParaRPr>
          </a:p>
          <a:p>
            <a:r>
              <a:rPr lang="ja-JP" altLang="en-US" dirty="0">
                <a:latin typeface="+mn-ea"/>
              </a:rPr>
              <a:t>　　　　必要となる専門知識とスキルを学習する科目群で構成。</a:t>
            </a:r>
            <a:endParaRPr lang="en-US" altLang="ja-JP" dirty="0">
              <a:latin typeface="+mn-ea"/>
            </a:endParaRPr>
          </a:p>
          <a:p>
            <a:r>
              <a:rPr lang="ja-JP" altLang="en-US" dirty="0">
                <a:latin typeface="+mn-ea"/>
              </a:rPr>
              <a:t>　　　　</a:t>
            </a:r>
            <a:r>
              <a:rPr lang="en-US" altLang="ja-JP" dirty="0">
                <a:latin typeface="+mn-ea"/>
              </a:rPr>
              <a:t>ICT</a:t>
            </a:r>
            <a:r>
              <a:rPr lang="ja-JP" altLang="en-US" dirty="0">
                <a:latin typeface="+mn-ea"/>
              </a:rPr>
              <a:t>・</a:t>
            </a:r>
            <a:r>
              <a:rPr lang="en-US" altLang="ja-JP" dirty="0">
                <a:latin typeface="+mn-ea"/>
              </a:rPr>
              <a:t>IoT</a:t>
            </a:r>
            <a:r>
              <a:rPr lang="ja-JP" altLang="en-US" dirty="0">
                <a:latin typeface="+mn-ea"/>
              </a:rPr>
              <a:t>・</a:t>
            </a:r>
            <a:r>
              <a:rPr lang="en-US" altLang="ja-JP" dirty="0">
                <a:latin typeface="+mn-ea"/>
              </a:rPr>
              <a:t>AI</a:t>
            </a:r>
            <a:r>
              <a:rPr lang="ja-JP" altLang="en-US" dirty="0">
                <a:latin typeface="+mn-ea"/>
              </a:rPr>
              <a:t>の基礎や、これらのスマートリビングへの活用、</a:t>
            </a:r>
            <a:endParaRPr lang="en-US" altLang="ja-JP" dirty="0">
              <a:latin typeface="+mn-ea"/>
            </a:endParaRPr>
          </a:p>
          <a:p>
            <a:r>
              <a:rPr lang="ja-JP" altLang="en-US" dirty="0">
                <a:latin typeface="+mn-ea"/>
              </a:rPr>
              <a:t>　　　　建設設計業務への活用、日本的な住環境の特徴等を含む、</a:t>
            </a:r>
            <a:endParaRPr lang="en-US" altLang="ja-JP" dirty="0">
              <a:latin typeface="+mn-ea"/>
            </a:endParaRPr>
          </a:p>
          <a:p>
            <a:r>
              <a:rPr lang="ja-JP" altLang="en-US" dirty="0">
                <a:latin typeface="+mn-ea"/>
              </a:rPr>
              <a:t>　　　　</a:t>
            </a:r>
            <a:r>
              <a:rPr lang="en-US" altLang="ja-JP" dirty="0">
                <a:latin typeface="+mn-ea"/>
              </a:rPr>
              <a:t>1</a:t>
            </a:r>
            <a:r>
              <a:rPr lang="ja-JP" altLang="en-US" dirty="0">
                <a:latin typeface="+mn-ea"/>
              </a:rPr>
              <a:t>年間、</a:t>
            </a:r>
            <a:r>
              <a:rPr lang="en-US" altLang="ja-JP" dirty="0">
                <a:latin typeface="+mn-ea"/>
              </a:rPr>
              <a:t>900</a:t>
            </a:r>
            <a:r>
              <a:rPr lang="ja-JP" altLang="en-US" dirty="0">
                <a:latin typeface="+mn-ea"/>
              </a:rPr>
              <a:t>時間のカリキュラム。</a:t>
            </a:r>
          </a:p>
        </p:txBody>
      </p:sp>
      <p:pic>
        <p:nvPicPr>
          <p:cNvPr id="2" name="ビデオ 1">
            <a:hlinkClick r:id="" action="ppaction://media"/>
            <a:extLst>
              <a:ext uri="{FF2B5EF4-FFF2-40B4-BE49-F238E27FC236}">
                <a16:creationId xmlns:a16="http://schemas.microsoft.com/office/drawing/2014/main" id="{EA1ABA76-E269-44C9-BA05-BCC7BE78B1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35289803"/>
      </p:ext>
    </p:extLst>
  </p:cSld>
  <p:clrMapOvr>
    <a:masterClrMapping/>
  </p:clrMapOvr>
  <mc:AlternateContent xmlns:mc="http://schemas.openxmlformats.org/markup-compatibility/2006" xmlns:p14="http://schemas.microsoft.com/office/powerpoint/2010/main">
    <mc:Choice Requires="p14">
      <p:transition spd="slow" p14:dur="2000" advTm="49005"/>
    </mc:Choice>
    <mc:Fallback xmlns="">
      <p:transition spd="slow" advTm="4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9B33A5-6E57-424E-9C47-259A011D8C73}"/>
              </a:ext>
            </a:extLst>
          </p:cNvPr>
          <p:cNvSpPr txBox="1"/>
          <p:nvPr/>
        </p:nvSpPr>
        <p:spPr>
          <a:xfrm>
            <a:off x="4318000" y="342900"/>
            <a:ext cx="4013200" cy="400110"/>
          </a:xfrm>
          <a:prstGeom prst="rect">
            <a:avLst/>
          </a:prstGeom>
          <a:noFill/>
        </p:spPr>
        <p:txBody>
          <a:bodyPr wrap="square" rtlCol="0">
            <a:spAutoFit/>
          </a:bodyPr>
          <a:lstStyle/>
          <a:p>
            <a:pPr algn="ctr"/>
            <a:r>
              <a:rPr kumimoji="1" lang="ja-JP" altLang="en-US" sz="2000" b="1" u="sng" dirty="0"/>
              <a:t>②今年度に実施した取り組み</a:t>
            </a:r>
          </a:p>
        </p:txBody>
      </p:sp>
      <p:sp>
        <p:nvSpPr>
          <p:cNvPr id="6" name="テキスト ボックス 5">
            <a:extLst>
              <a:ext uri="{FF2B5EF4-FFF2-40B4-BE49-F238E27FC236}">
                <a16:creationId xmlns:a16="http://schemas.microsoft.com/office/drawing/2014/main" id="{66C02DA4-743A-4821-BE67-184283E1D9D6}"/>
              </a:ext>
            </a:extLst>
          </p:cNvPr>
          <p:cNvSpPr txBox="1"/>
          <p:nvPr/>
        </p:nvSpPr>
        <p:spPr>
          <a:xfrm>
            <a:off x="3213100" y="1009710"/>
            <a:ext cx="7035800" cy="3462486"/>
          </a:xfrm>
          <a:prstGeom prst="rect">
            <a:avLst/>
          </a:prstGeom>
          <a:noFill/>
        </p:spPr>
        <p:txBody>
          <a:bodyPr wrap="square">
            <a:spAutoFit/>
          </a:bodyPr>
          <a:lstStyle/>
          <a:p>
            <a:pPr>
              <a:lnSpc>
                <a:spcPct val="150000"/>
              </a:lnSpc>
            </a:pPr>
            <a:r>
              <a:rPr lang="ja-JP" altLang="en-US" sz="2000" b="1" dirty="0">
                <a:latin typeface="+mn-ea"/>
              </a:rPr>
              <a:t>教育プログラムの開発</a:t>
            </a:r>
          </a:p>
          <a:p>
            <a:pPr>
              <a:lnSpc>
                <a:spcPct val="150000"/>
              </a:lnSpc>
            </a:pPr>
            <a:r>
              <a:rPr lang="ja-JP" altLang="en-US" dirty="0">
                <a:latin typeface="+mn-ea"/>
              </a:rPr>
              <a:t>　</a:t>
            </a:r>
            <a:r>
              <a:rPr lang="ja-JP" altLang="en-US" b="1" dirty="0">
                <a:latin typeface="+mn-ea"/>
              </a:rPr>
              <a:t>①カリキュラム確定版の策定</a:t>
            </a:r>
          </a:p>
          <a:p>
            <a:pPr>
              <a:lnSpc>
                <a:spcPct val="150000"/>
              </a:lnSpc>
            </a:pPr>
            <a:r>
              <a:rPr lang="ja-JP" altLang="en-US" b="1" dirty="0">
                <a:latin typeface="+mn-ea"/>
              </a:rPr>
              <a:t>　②シラバス確定版の策定</a:t>
            </a:r>
          </a:p>
          <a:p>
            <a:pPr>
              <a:lnSpc>
                <a:spcPct val="150000"/>
              </a:lnSpc>
            </a:pPr>
            <a:r>
              <a:rPr lang="ja-JP" altLang="en-US" dirty="0">
                <a:latin typeface="+mn-ea"/>
              </a:rPr>
              <a:t>　③</a:t>
            </a:r>
            <a:r>
              <a:rPr lang="ja-JP" altLang="en-US" b="1" dirty="0">
                <a:latin typeface="+mn-ea"/>
              </a:rPr>
              <a:t>教材開発（講義用教材・ケーススタディ教材・</a:t>
            </a:r>
            <a:r>
              <a:rPr lang="en-US" altLang="ja-JP" b="1" dirty="0">
                <a:latin typeface="+mn-ea"/>
              </a:rPr>
              <a:t>PBL</a:t>
            </a:r>
            <a:r>
              <a:rPr lang="ja-JP" altLang="en-US" b="1" dirty="0">
                <a:latin typeface="+mn-ea"/>
              </a:rPr>
              <a:t>教材）</a:t>
            </a:r>
          </a:p>
          <a:p>
            <a:pPr marL="444500"/>
            <a:r>
              <a:rPr lang="ja-JP" altLang="en-US" dirty="0">
                <a:latin typeface="+mn-ea"/>
              </a:rPr>
              <a:t>　今年度は、「日本の文化・風土と住環境設計」「スーパーシティ・スマートリビング ケーススタディ」「</a:t>
            </a:r>
            <a:r>
              <a:rPr lang="en-US" altLang="ja-JP" dirty="0">
                <a:latin typeface="+mn-ea"/>
              </a:rPr>
              <a:t>ICT</a:t>
            </a:r>
            <a:r>
              <a:rPr lang="ja-JP" altLang="en-US" dirty="0">
                <a:latin typeface="+mn-ea"/>
              </a:rPr>
              <a:t>・</a:t>
            </a:r>
            <a:r>
              <a:rPr lang="en-US" altLang="ja-JP" dirty="0">
                <a:latin typeface="+mn-ea"/>
              </a:rPr>
              <a:t>AI</a:t>
            </a:r>
            <a:r>
              <a:rPr lang="ja-JP" altLang="en-US" dirty="0">
                <a:latin typeface="+mn-ea"/>
              </a:rPr>
              <a:t>活用ケーススタディ」「</a:t>
            </a:r>
            <a:r>
              <a:rPr lang="en-US" altLang="ja-JP" dirty="0">
                <a:latin typeface="+mn-ea"/>
              </a:rPr>
              <a:t>ICT</a:t>
            </a:r>
            <a:r>
              <a:rPr lang="ja-JP" altLang="en-US" dirty="0">
                <a:latin typeface="+mn-ea"/>
              </a:rPr>
              <a:t>・</a:t>
            </a:r>
            <a:r>
              <a:rPr lang="en-US" altLang="ja-JP" dirty="0">
                <a:latin typeface="+mn-ea"/>
              </a:rPr>
              <a:t>AI</a:t>
            </a:r>
            <a:r>
              <a:rPr lang="ja-JP" altLang="en-US" dirty="0">
                <a:latin typeface="+mn-ea"/>
              </a:rPr>
              <a:t>活用</a:t>
            </a:r>
            <a:r>
              <a:rPr lang="en-US" altLang="ja-JP" dirty="0">
                <a:latin typeface="+mn-ea"/>
              </a:rPr>
              <a:t>PBL</a:t>
            </a:r>
            <a:r>
              <a:rPr lang="ja-JP" altLang="en-US" dirty="0">
                <a:latin typeface="+mn-ea"/>
              </a:rPr>
              <a:t>」の教材を開発。</a:t>
            </a:r>
            <a:endParaRPr lang="en-US" altLang="ja-JP" dirty="0">
              <a:latin typeface="+mn-ea"/>
            </a:endParaRPr>
          </a:p>
          <a:p>
            <a:r>
              <a:rPr lang="ja-JP" altLang="en-US" b="1" dirty="0">
                <a:latin typeface="+mn-ea"/>
              </a:rPr>
              <a:t>　④ｅラーニング教材開発</a:t>
            </a:r>
          </a:p>
          <a:p>
            <a:pPr marL="355600"/>
            <a:r>
              <a:rPr lang="ja-JP" altLang="en-US" dirty="0">
                <a:latin typeface="+mn-ea"/>
              </a:rPr>
              <a:t>　③で開発した講義用教材について、講義映像を開発して</a:t>
            </a:r>
            <a:r>
              <a:rPr lang="en-US" altLang="ja-JP" dirty="0">
                <a:latin typeface="+mn-ea"/>
              </a:rPr>
              <a:t>e</a:t>
            </a:r>
            <a:r>
              <a:rPr lang="ja-JP" altLang="en-US" dirty="0">
                <a:latin typeface="+mn-ea"/>
              </a:rPr>
              <a:t>ラーニング化。</a:t>
            </a:r>
          </a:p>
        </p:txBody>
      </p:sp>
      <p:pic>
        <p:nvPicPr>
          <p:cNvPr id="3" name="図 2">
            <a:extLst>
              <a:ext uri="{FF2B5EF4-FFF2-40B4-BE49-F238E27FC236}">
                <a16:creationId xmlns:a16="http://schemas.microsoft.com/office/drawing/2014/main" id="{3F34C45A-2EFF-4F22-9CF5-56CC95ED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55" y="4581236"/>
            <a:ext cx="2808000" cy="2106000"/>
          </a:xfrm>
          <a:prstGeom prst="rect">
            <a:avLst/>
          </a:prstGeom>
        </p:spPr>
      </p:pic>
      <p:pic>
        <p:nvPicPr>
          <p:cNvPr id="9" name="図 8">
            <a:extLst>
              <a:ext uri="{FF2B5EF4-FFF2-40B4-BE49-F238E27FC236}">
                <a16:creationId xmlns:a16="http://schemas.microsoft.com/office/drawing/2014/main" id="{97B4C301-C4E5-4A02-A308-C0AA2CC6E1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75055" y="4581236"/>
            <a:ext cx="2808000" cy="2106000"/>
          </a:xfrm>
          <a:prstGeom prst="rect">
            <a:avLst/>
          </a:prstGeom>
        </p:spPr>
      </p:pic>
      <p:pic>
        <p:nvPicPr>
          <p:cNvPr id="2" name="ビデオ 1">
            <a:hlinkClick r:id="" action="ppaction://media"/>
            <a:extLst>
              <a:ext uri="{FF2B5EF4-FFF2-40B4-BE49-F238E27FC236}">
                <a16:creationId xmlns:a16="http://schemas.microsoft.com/office/drawing/2014/main" id="{438E4F9B-F141-499D-B583-B41F52DE41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74642605"/>
      </p:ext>
    </p:extLst>
  </p:cSld>
  <p:clrMapOvr>
    <a:masterClrMapping/>
  </p:clrMapOvr>
  <mc:AlternateContent xmlns:mc="http://schemas.openxmlformats.org/markup-compatibility/2006" xmlns:p14="http://schemas.microsoft.com/office/powerpoint/2010/main">
    <mc:Choice Requires="p14">
      <p:transition spd="slow" p14:dur="2000" advTm="41737"/>
    </mc:Choice>
    <mc:Fallback xmlns="">
      <p:transition spd="slow" advTm="4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1640B01-E1BD-4ED1-A0C1-AAE0BEBE403C}"/>
              </a:ext>
            </a:extLst>
          </p:cNvPr>
          <p:cNvSpPr txBox="1"/>
          <p:nvPr/>
        </p:nvSpPr>
        <p:spPr>
          <a:xfrm>
            <a:off x="4318000" y="342900"/>
            <a:ext cx="4699000" cy="400110"/>
          </a:xfrm>
          <a:prstGeom prst="rect">
            <a:avLst/>
          </a:prstGeom>
          <a:noFill/>
        </p:spPr>
        <p:txBody>
          <a:bodyPr wrap="square" rtlCol="0">
            <a:spAutoFit/>
          </a:bodyPr>
          <a:lstStyle/>
          <a:p>
            <a:pPr algn="ctr"/>
            <a:r>
              <a:rPr kumimoji="1" lang="ja-JP" altLang="en-US" sz="2000" b="1" u="sng" dirty="0"/>
              <a:t>②今年度に実施した取り組み（続き）</a:t>
            </a:r>
          </a:p>
        </p:txBody>
      </p:sp>
      <p:sp>
        <p:nvSpPr>
          <p:cNvPr id="14" name="テキスト ボックス 13">
            <a:extLst>
              <a:ext uri="{FF2B5EF4-FFF2-40B4-BE49-F238E27FC236}">
                <a16:creationId xmlns:a16="http://schemas.microsoft.com/office/drawing/2014/main" id="{589F118A-92A1-4AC2-A7B9-8608098ECC70}"/>
              </a:ext>
            </a:extLst>
          </p:cNvPr>
          <p:cNvSpPr txBox="1"/>
          <p:nvPr/>
        </p:nvSpPr>
        <p:spPr>
          <a:xfrm>
            <a:off x="3479800" y="895411"/>
            <a:ext cx="6883400" cy="3739485"/>
          </a:xfrm>
          <a:prstGeom prst="rect">
            <a:avLst/>
          </a:prstGeom>
          <a:noFill/>
        </p:spPr>
        <p:txBody>
          <a:bodyPr wrap="square">
            <a:spAutoFit/>
          </a:bodyPr>
          <a:lstStyle/>
          <a:p>
            <a:pPr>
              <a:lnSpc>
                <a:spcPct val="150000"/>
              </a:lnSpc>
            </a:pPr>
            <a:r>
              <a:rPr lang="ja-JP" altLang="en-US" sz="2000" b="1" dirty="0">
                <a:latin typeface="+mn-ea"/>
              </a:rPr>
              <a:t>実証講座の実施</a:t>
            </a:r>
          </a:p>
          <a:p>
            <a:r>
              <a:rPr lang="ja-JP" altLang="en-US" dirty="0">
                <a:latin typeface="+mn-ea"/>
              </a:rPr>
              <a:t>　「</a:t>
            </a:r>
            <a:r>
              <a:rPr lang="en-US" altLang="ja-JP" dirty="0">
                <a:latin typeface="+mn-ea"/>
              </a:rPr>
              <a:t>ICT</a:t>
            </a:r>
            <a:r>
              <a:rPr lang="ja-JP" altLang="en-US" dirty="0">
                <a:latin typeface="+mn-ea"/>
              </a:rPr>
              <a:t>・</a:t>
            </a:r>
            <a:r>
              <a:rPr lang="en-US" altLang="ja-JP" dirty="0">
                <a:latin typeface="+mn-ea"/>
              </a:rPr>
              <a:t>AI</a:t>
            </a:r>
            <a:r>
              <a:rPr lang="ja-JP" altLang="en-US" dirty="0">
                <a:latin typeface="+mn-ea"/>
              </a:rPr>
              <a:t>活用</a:t>
            </a:r>
            <a:r>
              <a:rPr lang="en-US" altLang="ja-JP" dirty="0">
                <a:latin typeface="+mn-ea"/>
              </a:rPr>
              <a:t>PBL</a:t>
            </a:r>
            <a:r>
              <a:rPr lang="ja-JP" altLang="en-US" dirty="0">
                <a:latin typeface="+mn-ea"/>
              </a:rPr>
              <a:t>」の科目から一部を抽出して実証講座の中核とし、それを実施するために必要な知識等を学習する講義や演習を選定して、一つのまとまりのある講座を構成した。集合学習形式及びオンライン形式によって実施した。アンケート結果や講師の講評等により、教育プログラムの教育効果が確かめられた。</a:t>
            </a:r>
            <a:endParaRPr lang="ja-JP" altLang="en-US" b="1" dirty="0">
              <a:latin typeface="+mn-ea"/>
            </a:endParaRPr>
          </a:p>
          <a:p>
            <a:pPr>
              <a:lnSpc>
                <a:spcPct val="150000"/>
              </a:lnSpc>
            </a:pPr>
            <a:r>
              <a:rPr lang="ja-JP" altLang="en-US" b="1" dirty="0">
                <a:latin typeface="+mn-ea"/>
              </a:rPr>
              <a:t>　①実施日</a:t>
            </a:r>
            <a:endParaRPr lang="en-US" altLang="ja-JP" b="1" dirty="0">
              <a:latin typeface="+mn-ea"/>
            </a:endParaRPr>
          </a:p>
          <a:p>
            <a:pPr marL="444500"/>
            <a:r>
              <a:rPr lang="ja-JP" altLang="en-US" dirty="0">
                <a:latin typeface="+mn-ea"/>
              </a:rPr>
              <a:t>　令和</a:t>
            </a:r>
            <a:r>
              <a:rPr lang="en-US" altLang="ja-JP" dirty="0">
                <a:latin typeface="+mn-ea"/>
              </a:rPr>
              <a:t>4</a:t>
            </a:r>
            <a:r>
              <a:rPr lang="ja-JP" altLang="en-US" dirty="0">
                <a:latin typeface="+mn-ea"/>
              </a:rPr>
              <a:t>年</a:t>
            </a:r>
            <a:r>
              <a:rPr lang="en-US" altLang="ja-JP" dirty="0">
                <a:latin typeface="+mn-ea"/>
              </a:rPr>
              <a:t>2</a:t>
            </a:r>
            <a:r>
              <a:rPr lang="ja-JP" altLang="en-US" dirty="0">
                <a:latin typeface="+mn-ea"/>
              </a:rPr>
              <a:t>月</a:t>
            </a:r>
            <a:r>
              <a:rPr lang="en-US" altLang="ja-JP" dirty="0">
                <a:latin typeface="+mn-ea"/>
              </a:rPr>
              <a:t>21</a:t>
            </a:r>
            <a:r>
              <a:rPr lang="ja-JP" altLang="en-US" dirty="0">
                <a:latin typeface="+mn-ea"/>
              </a:rPr>
              <a:t>日</a:t>
            </a:r>
            <a:endParaRPr lang="en-US" altLang="ja-JP" dirty="0">
              <a:latin typeface="+mn-ea"/>
            </a:endParaRPr>
          </a:p>
          <a:p>
            <a:r>
              <a:rPr lang="ja-JP" altLang="en-US" b="1" dirty="0">
                <a:latin typeface="+mn-ea"/>
              </a:rPr>
              <a:t>　②実施時間</a:t>
            </a:r>
          </a:p>
          <a:p>
            <a:pPr marL="444500"/>
            <a:r>
              <a:rPr lang="ja-JP" altLang="en-US" dirty="0">
                <a:latin typeface="+mn-ea"/>
              </a:rPr>
              <a:t>　</a:t>
            </a:r>
            <a:r>
              <a:rPr lang="en-US" altLang="ja-JP" dirty="0">
                <a:latin typeface="+mn-ea"/>
              </a:rPr>
              <a:t>3</a:t>
            </a:r>
            <a:r>
              <a:rPr lang="ja-JP" altLang="en-US" dirty="0">
                <a:latin typeface="+mn-ea"/>
              </a:rPr>
              <a:t>時間</a:t>
            </a:r>
            <a:endParaRPr lang="en-US" altLang="ja-JP" dirty="0">
              <a:latin typeface="+mn-ea"/>
            </a:endParaRPr>
          </a:p>
          <a:p>
            <a:r>
              <a:rPr lang="ja-JP" altLang="en-US" b="1" dirty="0">
                <a:latin typeface="+mn-ea"/>
              </a:rPr>
              <a:t>　③受講者</a:t>
            </a:r>
          </a:p>
          <a:p>
            <a:pPr marL="355600"/>
            <a:r>
              <a:rPr lang="ja-JP" altLang="en-US" dirty="0">
                <a:latin typeface="+mn-ea"/>
              </a:rPr>
              <a:t>　地場工務店の住宅設計技術者、工務店経営者等　</a:t>
            </a:r>
            <a:r>
              <a:rPr lang="en-US" altLang="ja-JP" dirty="0">
                <a:latin typeface="+mn-ea"/>
              </a:rPr>
              <a:t>9</a:t>
            </a:r>
            <a:r>
              <a:rPr lang="ja-JP" altLang="en-US" dirty="0">
                <a:latin typeface="+mn-ea"/>
              </a:rPr>
              <a:t>名</a:t>
            </a:r>
          </a:p>
        </p:txBody>
      </p:sp>
      <p:sp>
        <p:nvSpPr>
          <p:cNvPr id="16" name="テキスト ボックス 15">
            <a:extLst>
              <a:ext uri="{FF2B5EF4-FFF2-40B4-BE49-F238E27FC236}">
                <a16:creationId xmlns:a16="http://schemas.microsoft.com/office/drawing/2014/main" id="{300C00CD-362A-436D-A11C-FBF5EE954C52}"/>
              </a:ext>
            </a:extLst>
          </p:cNvPr>
          <p:cNvSpPr txBox="1"/>
          <p:nvPr/>
        </p:nvSpPr>
        <p:spPr>
          <a:xfrm>
            <a:off x="3479800" y="4658387"/>
            <a:ext cx="6883400" cy="515526"/>
          </a:xfrm>
          <a:prstGeom prst="rect">
            <a:avLst/>
          </a:prstGeom>
          <a:noFill/>
        </p:spPr>
        <p:txBody>
          <a:bodyPr wrap="square">
            <a:spAutoFit/>
          </a:bodyPr>
          <a:lstStyle/>
          <a:p>
            <a:pPr algn="ctr">
              <a:lnSpc>
                <a:spcPct val="150000"/>
              </a:lnSpc>
            </a:pPr>
            <a:r>
              <a:rPr lang="ja-JP" altLang="en-US" sz="2000" b="1" u="sng" dirty="0"/>
              <a:t>③事業終了後（</a:t>
            </a:r>
            <a:r>
              <a:rPr lang="en-US" altLang="ja-JP" sz="2000" b="1" u="sng" dirty="0"/>
              <a:t>2022</a:t>
            </a:r>
            <a:r>
              <a:rPr lang="ja-JP" altLang="en-US" sz="2000" b="1" u="sng" dirty="0"/>
              <a:t>年度以降）の取り組み</a:t>
            </a:r>
            <a:endParaRPr lang="en-US" altLang="ja-JP" sz="2000" b="1" u="sng" dirty="0"/>
          </a:p>
        </p:txBody>
      </p:sp>
      <p:sp>
        <p:nvSpPr>
          <p:cNvPr id="18" name="吹き出し: 右矢印 17">
            <a:extLst>
              <a:ext uri="{FF2B5EF4-FFF2-40B4-BE49-F238E27FC236}">
                <a16:creationId xmlns:a16="http://schemas.microsoft.com/office/drawing/2014/main" id="{2631245F-6033-43A2-A5FA-D52132BCE574}"/>
              </a:ext>
            </a:extLst>
          </p:cNvPr>
          <p:cNvSpPr/>
          <p:nvPr/>
        </p:nvSpPr>
        <p:spPr>
          <a:xfrm>
            <a:off x="3517900" y="5283200"/>
            <a:ext cx="3746500" cy="1384300"/>
          </a:xfrm>
          <a:prstGeom prst="rightArrowCallout">
            <a:avLst>
              <a:gd name="adj1" fmla="val 47018"/>
              <a:gd name="adj2" fmla="val 50000"/>
              <a:gd name="adj3" fmla="val 27763"/>
              <a:gd name="adj4" fmla="val 86271"/>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7669B75-C539-48CB-850B-E76AEB177E14}"/>
              </a:ext>
            </a:extLst>
          </p:cNvPr>
          <p:cNvSpPr txBox="1"/>
          <p:nvPr/>
        </p:nvSpPr>
        <p:spPr>
          <a:xfrm>
            <a:off x="3619500" y="5308600"/>
            <a:ext cx="3009900" cy="369332"/>
          </a:xfrm>
          <a:prstGeom prst="rect">
            <a:avLst/>
          </a:prstGeom>
          <a:noFill/>
        </p:spPr>
        <p:txBody>
          <a:bodyPr wrap="square">
            <a:spAutoFit/>
          </a:bodyPr>
          <a:lstStyle/>
          <a:p>
            <a:pPr algn="ctr"/>
            <a:r>
              <a:rPr lang="ja-JP" altLang="en-US" u="sng" dirty="0"/>
              <a:t>短期的</a:t>
            </a:r>
            <a:r>
              <a:rPr lang="en-US" altLang="ja-JP" u="sng" dirty="0"/>
              <a:t>(1</a:t>
            </a:r>
            <a:r>
              <a:rPr lang="ja-JP" altLang="en-US" u="sng" dirty="0"/>
              <a:t>～</a:t>
            </a:r>
            <a:r>
              <a:rPr lang="en-US" altLang="ja-JP" u="sng" dirty="0"/>
              <a:t>2</a:t>
            </a:r>
            <a:r>
              <a:rPr lang="ja-JP" altLang="en-US" u="sng" dirty="0"/>
              <a:t>年</a:t>
            </a:r>
            <a:r>
              <a:rPr lang="en-US" altLang="ja-JP" u="sng" dirty="0"/>
              <a:t>)</a:t>
            </a:r>
            <a:r>
              <a:rPr lang="ja-JP" altLang="en-US" u="sng" dirty="0"/>
              <a:t>活用方法</a:t>
            </a:r>
          </a:p>
        </p:txBody>
      </p:sp>
      <p:sp>
        <p:nvSpPr>
          <p:cNvPr id="20" name="テキスト ボックス 19">
            <a:extLst>
              <a:ext uri="{FF2B5EF4-FFF2-40B4-BE49-F238E27FC236}">
                <a16:creationId xmlns:a16="http://schemas.microsoft.com/office/drawing/2014/main" id="{4B1BC72B-822B-47ED-9E6D-FA8C91CCED82}"/>
              </a:ext>
            </a:extLst>
          </p:cNvPr>
          <p:cNvSpPr txBox="1"/>
          <p:nvPr/>
        </p:nvSpPr>
        <p:spPr>
          <a:xfrm>
            <a:off x="3517900" y="5677932"/>
            <a:ext cx="3238500" cy="900246"/>
          </a:xfrm>
          <a:prstGeom prst="rect">
            <a:avLst/>
          </a:prstGeom>
          <a:noFill/>
        </p:spPr>
        <p:txBody>
          <a:bodyPr wrap="square">
            <a:spAutoFit/>
          </a:bodyPr>
          <a:lstStyle/>
          <a:p>
            <a:pPr>
              <a:lnSpc>
                <a:spcPct val="150000"/>
              </a:lnSpc>
            </a:pPr>
            <a:r>
              <a:rPr lang="ja-JP" altLang="en-US" sz="1200" b="1" dirty="0">
                <a:latin typeface="+mn-ea"/>
              </a:rPr>
              <a:t>①連携機関へのノウハウ移転と広域実施</a:t>
            </a:r>
            <a:endParaRPr lang="en-US" altLang="ja-JP" sz="1200" b="1" dirty="0">
              <a:latin typeface="+mn-ea"/>
            </a:endParaRPr>
          </a:p>
          <a:p>
            <a:pPr>
              <a:lnSpc>
                <a:spcPct val="150000"/>
              </a:lnSpc>
            </a:pPr>
            <a:r>
              <a:rPr lang="ja-JP" altLang="en-US" sz="1200" b="1" dirty="0">
                <a:latin typeface="+mn-ea"/>
              </a:rPr>
              <a:t>②連携ネットワーク体制の整備と情報交流</a:t>
            </a:r>
            <a:endParaRPr lang="en-US" altLang="ja-JP" sz="1200" b="1" dirty="0">
              <a:latin typeface="+mn-ea"/>
            </a:endParaRPr>
          </a:p>
          <a:p>
            <a:pPr>
              <a:lnSpc>
                <a:spcPct val="150000"/>
              </a:lnSpc>
            </a:pPr>
            <a:r>
              <a:rPr lang="ja-JP" altLang="en-US" sz="1200" b="1" dirty="0">
                <a:latin typeface="+mn-ea"/>
              </a:rPr>
              <a:t>③連携機関以外への事業成果の公開</a:t>
            </a:r>
          </a:p>
        </p:txBody>
      </p:sp>
      <p:sp>
        <p:nvSpPr>
          <p:cNvPr id="21" name="正方形/長方形 20">
            <a:extLst>
              <a:ext uri="{FF2B5EF4-FFF2-40B4-BE49-F238E27FC236}">
                <a16:creationId xmlns:a16="http://schemas.microsoft.com/office/drawing/2014/main" id="{69AC3681-61E8-45E2-87FE-8598BD6AA0A2}"/>
              </a:ext>
            </a:extLst>
          </p:cNvPr>
          <p:cNvSpPr/>
          <p:nvPr/>
        </p:nvSpPr>
        <p:spPr>
          <a:xfrm>
            <a:off x="7366000" y="5283200"/>
            <a:ext cx="2901950" cy="13843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D77887B-7346-4812-94B1-5F166A7EC3CE}"/>
              </a:ext>
            </a:extLst>
          </p:cNvPr>
          <p:cNvSpPr txBox="1"/>
          <p:nvPr/>
        </p:nvSpPr>
        <p:spPr>
          <a:xfrm>
            <a:off x="7778750" y="5309632"/>
            <a:ext cx="2095500" cy="369332"/>
          </a:xfrm>
          <a:prstGeom prst="rect">
            <a:avLst/>
          </a:prstGeom>
          <a:noFill/>
        </p:spPr>
        <p:txBody>
          <a:bodyPr wrap="square">
            <a:spAutoFit/>
          </a:bodyPr>
          <a:lstStyle/>
          <a:p>
            <a:r>
              <a:rPr lang="ja-JP" altLang="en-US" u="sng" dirty="0"/>
              <a:t>中期的な活用方法</a:t>
            </a:r>
          </a:p>
        </p:txBody>
      </p:sp>
      <p:sp>
        <p:nvSpPr>
          <p:cNvPr id="23" name="テキスト ボックス 22">
            <a:extLst>
              <a:ext uri="{FF2B5EF4-FFF2-40B4-BE49-F238E27FC236}">
                <a16:creationId xmlns:a16="http://schemas.microsoft.com/office/drawing/2014/main" id="{1D4AB25B-A8FC-4526-8547-B38138875D92}"/>
              </a:ext>
            </a:extLst>
          </p:cNvPr>
          <p:cNvSpPr txBox="1"/>
          <p:nvPr/>
        </p:nvSpPr>
        <p:spPr>
          <a:xfrm>
            <a:off x="7366000" y="5722204"/>
            <a:ext cx="2901950" cy="830997"/>
          </a:xfrm>
          <a:prstGeom prst="rect">
            <a:avLst/>
          </a:prstGeom>
          <a:noFill/>
        </p:spPr>
        <p:txBody>
          <a:bodyPr wrap="square">
            <a:spAutoFit/>
          </a:bodyPr>
          <a:lstStyle/>
          <a:p>
            <a:r>
              <a:rPr lang="ja-JP" altLang="en-US" sz="1200" b="1" dirty="0"/>
              <a:t>本研究所と連携ネットワークが中心</a:t>
            </a:r>
            <a:r>
              <a:rPr lang="ja-JP" altLang="en-US" sz="1200" dirty="0"/>
              <a:t>となって、連携機関以外の</a:t>
            </a:r>
            <a:r>
              <a:rPr lang="ja-JP" altLang="en-US" sz="1200" b="1" dirty="0"/>
              <a:t>専門学校へ教育プログラムに係る実施ノウハウを移転する活動を展開。</a:t>
            </a:r>
          </a:p>
        </p:txBody>
      </p:sp>
      <p:pic>
        <p:nvPicPr>
          <p:cNvPr id="3" name="ビデオ 2">
            <a:hlinkClick r:id="" action="ppaction://media"/>
            <a:extLst>
              <a:ext uri="{FF2B5EF4-FFF2-40B4-BE49-F238E27FC236}">
                <a16:creationId xmlns:a16="http://schemas.microsoft.com/office/drawing/2014/main" id="{2F913EA1-58A6-475E-A01C-503C3DFEBD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24537567"/>
      </p:ext>
    </p:extLst>
  </p:cSld>
  <p:clrMapOvr>
    <a:masterClrMapping/>
  </p:clrMapOvr>
  <mc:AlternateContent xmlns:mc="http://schemas.openxmlformats.org/markup-compatibility/2006">
    <mc:Choice xmlns:p14="http://schemas.microsoft.com/office/powerpoint/2010/main" Requires="p14">
      <p:transition spd="slow" p14:dur="2000" advTm="62697"/>
    </mc:Choice>
    <mc:Fallback>
      <p:transition spd="slow" advTm="6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ウィスプ">
  <a:themeElements>
    <a:clrScheme name="ウィスプ">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196</TotalTime>
  <Words>556</Words>
  <Application>Microsoft Office PowerPoint</Application>
  <PresentationFormat>ワイド画面</PresentationFormat>
  <Paragraphs>47</Paragraphs>
  <Slides>4</Slides>
  <Notes>0</Notes>
  <HiddenSlides>0</HiddenSlides>
  <MMClips>4</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vt:i4>
      </vt:variant>
    </vt:vector>
  </HeadingPairs>
  <TitlesOfParts>
    <vt:vector size="13" baseType="lpstr">
      <vt:lpstr>メイリオ</vt:lpstr>
      <vt:lpstr>Arial</vt:lpstr>
      <vt:lpstr>Calibri</vt:lpstr>
      <vt:lpstr>Calibri Light</vt:lpstr>
      <vt:lpstr>Century Gothic</vt:lpstr>
      <vt:lpstr>Wingdings 2</vt:lpstr>
      <vt:lpstr>Wingdings 3</vt:lpstr>
      <vt:lpstr>HDOfficeLightV0</vt:lpstr>
      <vt:lpstr>ウィスプ</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（一社）四十万未来研究所</dc:creator>
  <cp:lastModifiedBy>user</cp:lastModifiedBy>
  <cp:revision>13</cp:revision>
  <cp:lastPrinted>2021-02-08T05:47:20Z</cp:lastPrinted>
  <dcterms:created xsi:type="dcterms:W3CDTF">2021-02-08T03:43:31Z</dcterms:created>
  <dcterms:modified xsi:type="dcterms:W3CDTF">2022-02-27T05:20:27Z</dcterms:modified>
</cp:coreProperties>
</file>